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49" d="100"/>
          <a:sy n="149" d="100"/>
        </p:scale>
        <p:origin x="46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1641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(0:00–1:30) Bienvenida. Anclar el origen: dos mesas de trabajo de la Misión Alemania 2026 con AHK Chile, Grande Pyme e ICARE. Anunciar la tesis: Chile no necesita más iniciativas aisladas, necesita arquitectura. Adelantar la estructura: diagnóstico, propuesta central (CDPR), seis ejes, hoja de ruta.</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(1:30–3:00) El diagnóstico no es de carencia de activos sino de desconexión. Enfatizar: sucesivos gobiernos han hecho esfuerzos, con consensos importantes en el diagnóstico, pero sin continuidad para movilizar a los actores clave. Esta lámina instala el problema que la propuesta resuelve.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(3:00–5:00) Desmontar la lectura superficial del Mittelstand. No se trata de replicar Alemania ni de que las empresas sean medianas per se: se trata de los cuatro principios del sistema. Conectar con Chile: tenemos empresas y sectores, pero relaciones transaccionales y formación desacoplada de la producción.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(5:00–6:30) Describir brevemente la metodología: participación de sector privado, gremios, academia, sociedad civil y organismos públicos. Subrayar el hallazgo: ambas mesas, trabajando por separado, llegaron a diagnósticos convergentes. Eso valida la lectura sistémica.</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(6:30–8:00) Este es el corazón del diagnóstico. Destacar que el CNEP ha documentado estas brechas de coordinación en sus estudios de productividad. La experiencia internacional —Alemania, Australia, Canadá— muestra que los sistemas exitosos se sostienen sobre gobernanza tripartita con expresión territorial. Preparar la transición: ¿qué instancia puede cumplir ese rol en Chile? Ya existe.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(8:00–9:00) Momento de autoridad institucional: los CDPR son un diseño propio, implementado desde CORFO. Conozco sus capacidades y sus límites. El punto clave: los CDPR ya funcionan y ya deciden; la propuesta no crea institucionalidad nueva ni activa algo dormido — amplía el ámbito de decisión de una plataforma operativa hacia dos temas nuevos.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(9:00–10:30) Precisión importante: los CDPR no son instancias consultivas — deciden la asignación presupuestaria anual sobre 24 instrumentos de CORFO y 9 de Sercotec. Esa capacidad de decisión ya instalada es lo que los hace la plataforma idónea: no hay que crear poder de decisión, hay que ampliar su ámbito hacia los dos temas nuevos.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(10:30–12:00) Este es el corazón de la propuesta institucional. Enfatizar que ninguno de los cuatro componentes requiere crear un servicio nuevo: son funciones y capacidades que se agregan a una estructura operativa. Las ETA son una categoría genérica, no un actor designado. El CNEP puede jugar un rol en la evaluación y el seguimiento de resultados del sistema.</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(12:00–13:30) La analogía útil: el CDPR opera como directorio territorial y las mesas como comités ejecutivos por cadena de valor. Sin CDPR, las mesas son voluntarismo; sin mesas, el CDPR asigna sin la granularidad sectorial que estos temas exigen. El cierre del circuito —mesa ejecuta, CDPR evalúa y reasigna— es donde el CNEP puede aportar evaluación externa.</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(13:30–15:00) Precisar la naturaleza de cada canal: el 1 es decisión presupuestaria del comité; el 2 es cofinanciamiento de proyecto, tributariamente tratable como gasto necesario tras la modernización de 2020; el 3 permite aportes permanentes fuera de la Ley de Presupuestos, con exigencia de gobernanza y transparencia para evitar captura; el 4 no es transferencia a la mesa sino gasto formativo propio de la empresa bajo estándares comunes. Aclarar si preguntan: las donaciones con beneficio tributario solo aplican al eslabón educacional (liceos TP, CFT), no a la operación de la mesa. Recomendar validación con asesoría tributaria especializada antes de formalizar.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(15:00–16:00) Referencia internacional breve: Alemania, Australia y Canadá se sostienen sobre esta gobernanza. Clave chilena: articular explícitamente MINEDUC, Trabajo, SENCE, ChileValora, CORFO y GOREs bajo una estrategia común. La gobernanza no se diseña solo desde Santiago: se ancla en el territorio.</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(16:00–17:30) Cambiar la narrativa empresarial: invertir en proveedores y en formación no es filantropía ni RSE, es fortalecer la propia cadena de valor. Mencionar los mecanismos de mitigación de riesgo para empresas que incorporan nuevos proveedores nacionales: la apertura tiene costos iniciales reales de certificación y adaptación.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(17:30–19:00) Las brechas pyme se refuerzan entre sí: gestión, desconocimiento de instrumentos, dificultad para liberar trabajadores, baja I+D. Por eso los modelos asociativos. Agregar la agenda regulatoria: revisar barreras tributarias y umbrales que desincentivan el crecimiento de empresas medianas —el eslabón Mittelstand ausente en Chile.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(19:00–20:00) Tres referencias, un mensaje: el contenido local no depende solo de incentivos de mercado sino de mecanismos concretos de coordinación e información. Si hay tiempo, mencionar los bancos de fomento territoriales (KfW y las Förderbanken de los Länder) como antecedente para el eje de financiamiento.</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(20:00–21:30) Enmarcar: el sistema financiero chileno financia mal el riesgo tecnológico, y los costos de la formación dual hoy los absorben informalmente liceos, familias y empresas. Cierre del eje: instrumentos de mitigación de riesgo para facilitar crédito a proyectos de innovación y escalamiento pyme. Referencia opcional: KfW, Bpifrance, British Business Bank como modelos de financiamiento territorial.</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(21:30–23:00) Chile tiene islas de éxito —liceos TP con vínculo empresarial, centros sectoriales, alternancia en educación superior— pero sin arquitectura para escalarlas. La distinción conceptual es la base de todo el eje: la formación dual exige coordinación estructurada entre empresa e institución educativa.</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(23:00–24:30) El sello da visibilidad, reputación e incentivos. El maestro guía es la pieza clave: sin alguien preparado para enseñar en el puesto de trabajo, la formación dual pierde calidad. La secuencia inferior es el mensaje de implementación: confianza antes que ley.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(24:30–26:00) La asimetría de información es triple: pymes que no ven la demanda futura, instituciones que forman para perfiles desalineados y empresas medianas que desconocen los instrumentos públicos. Las tres propuestas atacan la misma falla de coordinación.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(26:00–28:00, con 2 minutos de holgura para preguntas) Cierre en primera persona: esta agenda conecta lo que Chile ya tiene. Invitar a las preguntas y, si corresponde, a comprometer pilotos concretos con las empresas presentes.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63640"/>
        </a:solidFill>
        <a:effectLst/>
      </p:bgPr>
    </p:bg>
    <p:spTree>
      <p:nvGrpSpPr>
        <p:cNvPr id="1" name=""/>
        <p:cNvGrpSpPr/>
        <p:nvPr/>
      </p:nvGrpSpPr>
      <p:grpSpPr>
        <a:xfrm>
          <a:off x="0" y="0"/>
          <a:ext cx="0" cy="0"/>
          <a:chOff x="0" y="0"/>
          <a:chExt cx="0" cy="0"/>
        </a:xfrm>
      </p:grpSpPr>
      <p:sp>
        <p:nvSpPr>
          <p:cNvPr id="2" name="Shape 0"/>
          <p:cNvSpPr/>
          <p:nvPr/>
        </p:nvSpPr>
        <p:spPr>
          <a:xfrm>
            <a:off x="566928" y="566928"/>
            <a:ext cx="713232" cy="713232"/>
          </a:xfrm>
          <a:prstGeom prst="ellipse">
            <a:avLst/>
          </a:prstGeom>
          <a:solidFill>
            <a:srgbClr val="B05A2E"/>
          </a:solidFill>
          <a:ln/>
        </p:spPr>
        <p:txBody>
          <a:bodyPr/>
          <a:lstStyle/>
          <a:p>
            <a:endParaRPr lang="es-ES_tradnl"/>
          </a:p>
        </p:txBody>
      </p:sp>
      <p:pic>
        <p:nvPicPr>
          <p:cNvPr id="3" name="Image 0" descr="preencoded.png"/>
          <p:cNvPicPr>
            <a:picLocks noChangeAspect="1"/>
          </p:cNvPicPr>
          <p:nvPr/>
        </p:nvPicPr>
        <p:blipFill>
          <a:blip r:embed="rId3"/>
          <a:stretch>
            <a:fillRect/>
          </a:stretch>
        </p:blipFill>
        <p:spPr>
          <a:xfrm>
            <a:off x="752368" y="752368"/>
            <a:ext cx="342351" cy="342351"/>
          </a:xfrm>
          <a:prstGeom prst="rect">
            <a:avLst/>
          </a:prstGeom>
        </p:spPr>
      </p:pic>
      <p:sp>
        <p:nvSpPr>
          <p:cNvPr id="4" name="Text 1"/>
          <p:cNvSpPr/>
          <p:nvPr/>
        </p:nvSpPr>
        <p:spPr>
          <a:xfrm>
            <a:off x="548640" y="1600200"/>
            <a:ext cx="8046720" cy="1554480"/>
          </a:xfrm>
          <a:prstGeom prst="rect">
            <a:avLst/>
          </a:prstGeom>
          <a:noFill/>
          <a:ln/>
        </p:spPr>
        <p:txBody>
          <a:bodyPr wrap="square" lIns="0" tIns="0" rIns="0" bIns="0" rtlCol="0" anchor="ctr"/>
          <a:lstStyle/>
          <a:p>
            <a:pPr marL="0" indent="0">
              <a:lnSpc>
                <a:spcPts val="4600"/>
              </a:lnSpc>
              <a:buNone/>
            </a:pPr>
            <a:r>
              <a:rPr lang="en-US" sz="4000" b="1" dirty="0">
                <a:solidFill>
                  <a:srgbClr val="FFFFFF"/>
                </a:solidFill>
                <a:latin typeface="Cambria" pitchFamily="34" charset="0"/>
                <a:ea typeface="Cambria" pitchFamily="34" charset="-122"/>
                <a:cs typeface="Cambria" pitchFamily="34" charset="-120"/>
              </a:rPr>
              <a:t>Encadenamientos productivos</a:t>
            </a:r>
            <a:endParaRPr lang="en-US" sz="4000" dirty="0"/>
          </a:p>
          <a:p>
            <a:pPr marL="0" indent="0">
              <a:lnSpc>
                <a:spcPts val="4600"/>
              </a:lnSpc>
              <a:buNone/>
            </a:pPr>
            <a:r>
              <a:rPr lang="en-US" sz="4000" b="1" dirty="0">
                <a:solidFill>
                  <a:srgbClr val="FFFFFF"/>
                </a:solidFill>
                <a:latin typeface="Cambria" pitchFamily="34" charset="0"/>
                <a:ea typeface="Cambria" pitchFamily="34" charset="-122"/>
                <a:cs typeface="Cambria" pitchFamily="34" charset="-120"/>
              </a:rPr>
              <a:t>y capital humano</a:t>
            </a:r>
            <a:endParaRPr lang="en-US" sz="4000" dirty="0"/>
          </a:p>
        </p:txBody>
      </p:sp>
      <p:sp>
        <p:nvSpPr>
          <p:cNvPr id="5" name="Text 2"/>
          <p:cNvSpPr/>
          <p:nvPr/>
        </p:nvSpPr>
        <p:spPr>
          <a:xfrm>
            <a:off x="548640" y="3200400"/>
            <a:ext cx="7680960" cy="777240"/>
          </a:xfrm>
          <a:prstGeom prst="rect">
            <a:avLst/>
          </a:prstGeom>
          <a:noFill/>
          <a:ln/>
        </p:spPr>
        <p:txBody>
          <a:bodyPr wrap="square" lIns="0" tIns="0" rIns="0" bIns="0" rtlCol="0" anchor="ctr"/>
          <a:lstStyle/>
          <a:p>
            <a:pPr marL="0" indent="0">
              <a:buNone/>
            </a:pPr>
            <a:r>
              <a:rPr lang="en-US" sz="1600" dirty="0">
                <a:solidFill>
                  <a:srgbClr val="C9D4DA"/>
                </a:solidFill>
                <a:latin typeface="Calibri" pitchFamily="34" charset="0"/>
                <a:ea typeface="Calibri" pitchFamily="34" charset="-122"/>
                <a:cs typeface="Calibri" pitchFamily="34" charset="-120"/>
              </a:rPr>
              <a:t>Una arquitectura territorial para la productividad: del modelo Mittelstand a los Comités de Desarrollo Productivo Regional</a:t>
            </a:r>
            <a:endParaRPr lang="en-US" sz="1600" dirty="0"/>
          </a:p>
        </p:txBody>
      </p:sp>
      <p:sp>
        <p:nvSpPr>
          <p:cNvPr id="6" name="Text 3"/>
          <p:cNvSpPr/>
          <p:nvPr/>
        </p:nvSpPr>
        <p:spPr>
          <a:xfrm>
            <a:off x="548640" y="4343400"/>
            <a:ext cx="8046720" cy="36576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José Miguel Benavente</a:t>
            </a:r>
            <a:r>
              <a:rPr lang="en-US" sz="1300" dirty="0">
                <a:solidFill>
                  <a:srgbClr val="9FB0BA"/>
                </a:solidFill>
                <a:latin typeface="Calibri" pitchFamily="34" charset="0"/>
                <a:ea typeface="Calibri" pitchFamily="34" charset="-122"/>
                <a:cs typeface="Calibri" pitchFamily="34" charset="-120"/>
              </a:rPr>
              <a:t>   ·   Misión Alemania 2026  ·  AHK Chile · Grande Pyme · ICARE · CNEP</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566928"/>
          </a:xfrm>
          <a:prstGeom prst="rect">
            <a:avLst/>
          </a:prstGeom>
          <a:noFill/>
          <a:ln/>
        </p:spPr>
        <p:txBody>
          <a:bodyPr wrap="square" lIns="0" tIns="0" rIns="0" bIns="0" rtlCol="0" anchor="ctr"/>
          <a:lstStyle/>
          <a:p>
            <a:pPr marL="0" indent="0">
              <a:buNone/>
            </a:pPr>
            <a:r>
              <a:rPr lang="en-US" sz="2700" b="1" dirty="0">
                <a:solidFill>
                  <a:srgbClr val="263640"/>
                </a:solidFill>
                <a:latin typeface="Cambria" pitchFamily="34" charset="0"/>
                <a:ea typeface="Cambria" pitchFamily="34" charset="-122"/>
                <a:cs typeface="Cambria" pitchFamily="34" charset="-120"/>
              </a:rPr>
              <a:t>El punto de partida</a:t>
            </a:r>
            <a:endParaRPr lang="en-US" sz="2700" dirty="0"/>
          </a:p>
        </p:txBody>
      </p:sp>
      <p:sp>
        <p:nvSpPr>
          <p:cNvPr id="3" name="Text 1"/>
          <p:cNvSpPr/>
          <p:nvPr/>
        </p:nvSpPr>
        <p:spPr>
          <a:xfrm>
            <a:off x="502920" y="841248"/>
            <a:ext cx="8138160" cy="329184"/>
          </a:xfrm>
          <a:prstGeom prst="rect">
            <a:avLst/>
          </a:prstGeom>
          <a:noFill/>
          <a:ln/>
        </p:spPr>
        <p:txBody>
          <a:bodyPr wrap="square" lIns="0" tIns="0" rIns="0" bIns="0" rtlCol="0" anchor="ctr"/>
          <a:lstStyle/>
          <a:p>
            <a:pPr marL="0" indent="0">
              <a:buNone/>
            </a:pPr>
            <a:r>
              <a:rPr lang="en-US" sz="1350" i="1" dirty="0">
                <a:solidFill>
                  <a:srgbClr val="5B6770"/>
                </a:solidFill>
                <a:latin typeface="Calibri" pitchFamily="34" charset="0"/>
                <a:ea typeface="Calibri" pitchFamily="34" charset="-122"/>
                <a:cs typeface="Calibri" pitchFamily="34" charset="-120"/>
              </a:rPr>
              <a:t>Chile tiene los activos; lo que falta es la arquitectura que los conecte</a:t>
            </a:r>
            <a:endParaRPr lang="en-US" sz="1350" dirty="0"/>
          </a:p>
        </p:txBody>
      </p:sp>
      <p:sp>
        <p:nvSpPr>
          <p:cNvPr id="4" name="Shape 2"/>
          <p:cNvSpPr/>
          <p:nvPr/>
        </p:nvSpPr>
        <p:spPr>
          <a:xfrm>
            <a:off x="502920" y="1371600"/>
            <a:ext cx="1975104" cy="1965960"/>
          </a:xfrm>
          <a:prstGeom prst="roundRect">
            <a:avLst>
              <a:gd name="adj" fmla="val 2791"/>
            </a:avLst>
          </a:prstGeom>
          <a:solidFill>
            <a:srgbClr val="EEF2F3"/>
          </a:solidFill>
          <a:ln/>
        </p:spPr>
        <p:txBody>
          <a:bodyPr/>
          <a:lstStyle/>
          <a:p>
            <a:endParaRPr lang="es-ES_tradnl"/>
          </a:p>
        </p:txBody>
      </p:sp>
      <p:sp>
        <p:nvSpPr>
          <p:cNvPr id="5" name="Shape 3"/>
          <p:cNvSpPr/>
          <p:nvPr/>
        </p:nvSpPr>
        <p:spPr>
          <a:xfrm>
            <a:off x="667512" y="1554480"/>
            <a:ext cx="475488" cy="475488"/>
          </a:xfrm>
          <a:prstGeom prst="ellipse">
            <a:avLst/>
          </a:prstGeom>
          <a:solidFill>
            <a:srgbClr val="5E7A8A"/>
          </a:solidFill>
          <a:ln/>
        </p:spPr>
        <p:txBody>
          <a:bodyPr/>
          <a:lstStyle/>
          <a:p>
            <a:endParaRPr lang="es-ES_tradnl"/>
          </a:p>
        </p:txBody>
      </p:sp>
      <p:pic>
        <p:nvPicPr>
          <p:cNvPr id="6" name="Image 0" descr="preencoded.png"/>
          <p:cNvPicPr>
            <a:picLocks noChangeAspect="1"/>
          </p:cNvPicPr>
          <p:nvPr/>
        </p:nvPicPr>
        <p:blipFill>
          <a:blip r:embed="rId3"/>
          <a:stretch>
            <a:fillRect/>
          </a:stretch>
        </p:blipFill>
        <p:spPr>
          <a:xfrm>
            <a:off x="791139" y="1678107"/>
            <a:ext cx="228234" cy="228234"/>
          </a:xfrm>
          <a:prstGeom prst="rect">
            <a:avLst/>
          </a:prstGeom>
        </p:spPr>
      </p:pic>
      <p:sp>
        <p:nvSpPr>
          <p:cNvPr id="7" name="Text 4"/>
          <p:cNvSpPr/>
          <p:nvPr/>
        </p:nvSpPr>
        <p:spPr>
          <a:xfrm>
            <a:off x="649224" y="2148840"/>
            <a:ext cx="1682496" cy="457200"/>
          </a:xfrm>
          <a:prstGeom prst="rect">
            <a:avLst/>
          </a:prstGeom>
          <a:noFill/>
          <a:ln/>
        </p:spPr>
        <p:txBody>
          <a:bodyPr wrap="square" lIns="0" tIns="0" rIns="0" bIns="0" rtlCol="0" anchor="ctr"/>
          <a:lstStyle/>
          <a:p>
            <a:pPr marL="0" indent="0">
              <a:buNone/>
            </a:pPr>
            <a:r>
              <a:rPr lang="en-US" sz="1350" b="1" dirty="0">
                <a:solidFill>
                  <a:srgbClr val="263640"/>
                </a:solidFill>
                <a:latin typeface="Calibri" pitchFamily="34" charset="0"/>
                <a:ea typeface="Calibri" pitchFamily="34" charset="-122"/>
                <a:cs typeface="Calibri" pitchFamily="34" charset="-120"/>
              </a:rPr>
              <a:t>Empresas líderes</a:t>
            </a:r>
            <a:endParaRPr lang="en-US" sz="1350" dirty="0"/>
          </a:p>
        </p:txBody>
      </p:sp>
      <p:sp>
        <p:nvSpPr>
          <p:cNvPr id="8" name="Text 5"/>
          <p:cNvSpPr/>
          <p:nvPr/>
        </p:nvSpPr>
        <p:spPr>
          <a:xfrm>
            <a:off x="649224" y="2578608"/>
            <a:ext cx="1682496" cy="685800"/>
          </a:xfrm>
          <a:prstGeom prst="rect">
            <a:avLst/>
          </a:prstGeom>
          <a:noFill/>
          <a:ln/>
        </p:spPr>
        <p:txBody>
          <a:bodyPr wrap="square" lIns="0" tIns="0" rIns="0" bIns="0" rtlCol="0" anchor="ctr"/>
          <a:lstStyle/>
          <a:p>
            <a:pPr marL="0" indent="0">
              <a:buNone/>
            </a:pPr>
            <a:r>
              <a:rPr lang="en-US" sz="1100" dirty="0">
                <a:solidFill>
                  <a:srgbClr val="5B6770"/>
                </a:solidFill>
                <a:latin typeface="Calibri" pitchFamily="34" charset="0"/>
                <a:ea typeface="Calibri" pitchFamily="34" charset="-122"/>
                <a:cs typeface="Calibri" pitchFamily="34" charset="-120"/>
              </a:rPr>
              <a:t>Grandes compañías en sectores de clase mundial</a:t>
            </a:r>
            <a:endParaRPr lang="en-US" sz="1100" dirty="0"/>
          </a:p>
        </p:txBody>
      </p:sp>
      <p:sp>
        <p:nvSpPr>
          <p:cNvPr id="9" name="Shape 6"/>
          <p:cNvSpPr/>
          <p:nvPr/>
        </p:nvSpPr>
        <p:spPr>
          <a:xfrm>
            <a:off x="2679192" y="1371600"/>
            <a:ext cx="1975104" cy="1965960"/>
          </a:xfrm>
          <a:prstGeom prst="roundRect">
            <a:avLst>
              <a:gd name="adj" fmla="val 2791"/>
            </a:avLst>
          </a:prstGeom>
          <a:solidFill>
            <a:srgbClr val="EEF2F3"/>
          </a:solidFill>
          <a:ln/>
        </p:spPr>
        <p:txBody>
          <a:bodyPr/>
          <a:lstStyle/>
          <a:p>
            <a:endParaRPr lang="es-ES_tradnl"/>
          </a:p>
        </p:txBody>
      </p:sp>
      <p:sp>
        <p:nvSpPr>
          <p:cNvPr id="10" name="Shape 7"/>
          <p:cNvSpPr/>
          <p:nvPr/>
        </p:nvSpPr>
        <p:spPr>
          <a:xfrm>
            <a:off x="2843784" y="1554480"/>
            <a:ext cx="475488" cy="475488"/>
          </a:xfrm>
          <a:prstGeom prst="ellipse">
            <a:avLst/>
          </a:prstGeom>
          <a:solidFill>
            <a:srgbClr val="5E7A8A"/>
          </a:solidFill>
          <a:ln/>
        </p:spPr>
        <p:txBody>
          <a:bodyPr/>
          <a:lstStyle/>
          <a:p>
            <a:endParaRPr lang="es-ES_tradnl"/>
          </a:p>
        </p:txBody>
      </p:sp>
      <p:pic>
        <p:nvPicPr>
          <p:cNvPr id="11" name="Image 1" descr="preencoded.png"/>
          <p:cNvPicPr>
            <a:picLocks noChangeAspect="1"/>
          </p:cNvPicPr>
          <p:nvPr/>
        </p:nvPicPr>
        <p:blipFill>
          <a:blip r:embed="rId4"/>
          <a:stretch>
            <a:fillRect/>
          </a:stretch>
        </p:blipFill>
        <p:spPr>
          <a:xfrm>
            <a:off x="2967411" y="1678107"/>
            <a:ext cx="228234" cy="228234"/>
          </a:xfrm>
          <a:prstGeom prst="rect">
            <a:avLst/>
          </a:prstGeom>
        </p:spPr>
      </p:pic>
      <p:sp>
        <p:nvSpPr>
          <p:cNvPr id="12" name="Text 8"/>
          <p:cNvSpPr/>
          <p:nvPr/>
        </p:nvSpPr>
        <p:spPr>
          <a:xfrm>
            <a:off x="2825496" y="2148840"/>
            <a:ext cx="1682496" cy="457200"/>
          </a:xfrm>
          <a:prstGeom prst="rect">
            <a:avLst/>
          </a:prstGeom>
          <a:noFill/>
          <a:ln/>
        </p:spPr>
        <p:txBody>
          <a:bodyPr wrap="square" lIns="0" tIns="0" rIns="0" bIns="0" rtlCol="0" anchor="ctr"/>
          <a:lstStyle/>
          <a:p>
            <a:pPr marL="0" indent="0">
              <a:buNone/>
            </a:pPr>
            <a:r>
              <a:rPr lang="en-US" sz="1350" b="1" dirty="0">
                <a:solidFill>
                  <a:srgbClr val="263640"/>
                </a:solidFill>
                <a:latin typeface="Calibri" pitchFamily="34" charset="0"/>
                <a:ea typeface="Calibri" pitchFamily="34" charset="-122"/>
                <a:cs typeface="Calibri" pitchFamily="34" charset="-120"/>
              </a:rPr>
              <a:t>Sectores con potencial</a:t>
            </a:r>
            <a:endParaRPr lang="en-US" sz="1350" dirty="0"/>
          </a:p>
        </p:txBody>
      </p:sp>
      <p:sp>
        <p:nvSpPr>
          <p:cNvPr id="13" name="Text 9"/>
          <p:cNvSpPr/>
          <p:nvPr/>
        </p:nvSpPr>
        <p:spPr>
          <a:xfrm>
            <a:off x="2825496" y="2578608"/>
            <a:ext cx="1682496" cy="685800"/>
          </a:xfrm>
          <a:prstGeom prst="rect">
            <a:avLst/>
          </a:prstGeom>
          <a:noFill/>
          <a:ln/>
        </p:spPr>
        <p:txBody>
          <a:bodyPr wrap="square" lIns="0" tIns="0" rIns="0" bIns="0" rtlCol="0" anchor="ctr"/>
          <a:lstStyle/>
          <a:p>
            <a:pPr marL="0" indent="0">
              <a:buNone/>
            </a:pPr>
            <a:r>
              <a:rPr lang="en-US" sz="1100" dirty="0">
                <a:solidFill>
                  <a:srgbClr val="5B6770"/>
                </a:solidFill>
                <a:latin typeface="Calibri" pitchFamily="34" charset="0"/>
                <a:ea typeface="Calibri" pitchFamily="34" charset="-122"/>
                <a:cs typeface="Calibri" pitchFamily="34" charset="-120"/>
              </a:rPr>
              <a:t>Minería, litio, hidrógeno verde, forestal, agro</a:t>
            </a:r>
            <a:endParaRPr lang="en-US" sz="1100" dirty="0"/>
          </a:p>
        </p:txBody>
      </p:sp>
      <p:sp>
        <p:nvSpPr>
          <p:cNvPr id="14" name="Shape 10"/>
          <p:cNvSpPr/>
          <p:nvPr/>
        </p:nvSpPr>
        <p:spPr>
          <a:xfrm>
            <a:off x="4855464" y="1371600"/>
            <a:ext cx="1975104" cy="1965960"/>
          </a:xfrm>
          <a:prstGeom prst="roundRect">
            <a:avLst>
              <a:gd name="adj" fmla="val 2791"/>
            </a:avLst>
          </a:prstGeom>
          <a:solidFill>
            <a:srgbClr val="EEF2F3"/>
          </a:solidFill>
          <a:ln/>
        </p:spPr>
        <p:txBody>
          <a:bodyPr/>
          <a:lstStyle/>
          <a:p>
            <a:endParaRPr lang="es-ES_tradnl"/>
          </a:p>
        </p:txBody>
      </p:sp>
      <p:sp>
        <p:nvSpPr>
          <p:cNvPr id="15" name="Shape 11"/>
          <p:cNvSpPr/>
          <p:nvPr/>
        </p:nvSpPr>
        <p:spPr>
          <a:xfrm>
            <a:off x="5020056" y="1554480"/>
            <a:ext cx="475488" cy="475488"/>
          </a:xfrm>
          <a:prstGeom prst="ellipse">
            <a:avLst/>
          </a:prstGeom>
          <a:solidFill>
            <a:srgbClr val="5E7A8A"/>
          </a:solidFill>
          <a:ln/>
        </p:spPr>
        <p:txBody>
          <a:bodyPr/>
          <a:lstStyle/>
          <a:p>
            <a:endParaRPr lang="es-ES_tradnl"/>
          </a:p>
        </p:txBody>
      </p:sp>
      <p:pic>
        <p:nvPicPr>
          <p:cNvPr id="16" name="Image 2" descr="preencoded.png"/>
          <p:cNvPicPr>
            <a:picLocks noChangeAspect="1"/>
          </p:cNvPicPr>
          <p:nvPr/>
        </p:nvPicPr>
        <p:blipFill>
          <a:blip r:embed="rId5"/>
          <a:stretch>
            <a:fillRect/>
          </a:stretch>
        </p:blipFill>
        <p:spPr>
          <a:xfrm>
            <a:off x="5143683" y="1678107"/>
            <a:ext cx="228234" cy="228234"/>
          </a:xfrm>
          <a:prstGeom prst="rect">
            <a:avLst/>
          </a:prstGeom>
        </p:spPr>
      </p:pic>
      <p:sp>
        <p:nvSpPr>
          <p:cNvPr id="17" name="Text 12"/>
          <p:cNvSpPr/>
          <p:nvPr/>
        </p:nvSpPr>
        <p:spPr>
          <a:xfrm>
            <a:off x="5001768" y="2148840"/>
            <a:ext cx="1682496" cy="457200"/>
          </a:xfrm>
          <a:prstGeom prst="rect">
            <a:avLst/>
          </a:prstGeom>
          <a:noFill/>
          <a:ln/>
        </p:spPr>
        <p:txBody>
          <a:bodyPr wrap="square" lIns="0" tIns="0" rIns="0" bIns="0" rtlCol="0" anchor="ctr"/>
          <a:lstStyle/>
          <a:p>
            <a:pPr marL="0" indent="0">
              <a:buNone/>
            </a:pPr>
            <a:r>
              <a:rPr lang="en-US" sz="1350" b="1" dirty="0">
                <a:solidFill>
                  <a:srgbClr val="263640"/>
                </a:solidFill>
                <a:latin typeface="Calibri" pitchFamily="34" charset="0"/>
                <a:ea typeface="Calibri" pitchFamily="34" charset="-122"/>
                <a:cs typeface="Calibri" pitchFamily="34" charset="-120"/>
              </a:rPr>
              <a:t>Instrumentos públicos</a:t>
            </a:r>
            <a:endParaRPr lang="en-US" sz="1350" dirty="0"/>
          </a:p>
        </p:txBody>
      </p:sp>
      <p:sp>
        <p:nvSpPr>
          <p:cNvPr id="18" name="Text 13"/>
          <p:cNvSpPr/>
          <p:nvPr/>
        </p:nvSpPr>
        <p:spPr>
          <a:xfrm>
            <a:off x="5001768" y="2578608"/>
            <a:ext cx="1682496" cy="685800"/>
          </a:xfrm>
          <a:prstGeom prst="rect">
            <a:avLst/>
          </a:prstGeom>
          <a:noFill/>
          <a:ln/>
        </p:spPr>
        <p:txBody>
          <a:bodyPr wrap="square" lIns="0" tIns="0" rIns="0" bIns="0" rtlCol="0" anchor="ctr"/>
          <a:lstStyle/>
          <a:p>
            <a:pPr marL="0" indent="0">
              <a:buNone/>
            </a:pPr>
            <a:r>
              <a:rPr lang="en-US" sz="1100" dirty="0">
                <a:solidFill>
                  <a:srgbClr val="5B6770"/>
                </a:solidFill>
                <a:latin typeface="Calibri" pitchFamily="34" charset="0"/>
                <a:ea typeface="Calibri" pitchFamily="34" charset="-122"/>
                <a:cs typeface="Calibri" pitchFamily="34" charset="-120"/>
              </a:rPr>
              <a:t>CORFO, SENCE, ChileValora, gobiernos regionales</a:t>
            </a:r>
            <a:endParaRPr lang="en-US" sz="1100" dirty="0"/>
          </a:p>
        </p:txBody>
      </p:sp>
      <p:sp>
        <p:nvSpPr>
          <p:cNvPr id="19" name="Shape 14"/>
          <p:cNvSpPr/>
          <p:nvPr/>
        </p:nvSpPr>
        <p:spPr>
          <a:xfrm>
            <a:off x="7031736" y="1371600"/>
            <a:ext cx="1975104" cy="1965960"/>
          </a:xfrm>
          <a:prstGeom prst="roundRect">
            <a:avLst>
              <a:gd name="adj" fmla="val 2791"/>
            </a:avLst>
          </a:prstGeom>
          <a:solidFill>
            <a:srgbClr val="EEF2F3"/>
          </a:solidFill>
          <a:ln/>
        </p:spPr>
        <p:txBody>
          <a:bodyPr/>
          <a:lstStyle/>
          <a:p>
            <a:endParaRPr lang="es-ES_tradnl"/>
          </a:p>
        </p:txBody>
      </p:sp>
      <p:sp>
        <p:nvSpPr>
          <p:cNvPr id="20" name="Shape 15"/>
          <p:cNvSpPr/>
          <p:nvPr/>
        </p:nvSpPr>
        <p:spPr>
          <a:xfrm>
            <a:off x="7196328" y="1554480"/>
            <a:ext cx="475488" cy="475488"/>
          </a:xfrm>
          <a:prstGeom prst="ellipse">
            <a:avLst/>
          </a:prstGeom>
          <a:solidFill>
            <a:srgbClr val="5E7A8A"/>
          </a:solidFill>
          <a:ln/>
        </p:spPr>
        <p:txBody>
          <a:bodyPr/>
          <a:lstStyle/>
          <a:p>
            <a:endParaRPr lang="es-ES_tradnl"/>
          </a:p>
        </p:txBody>
      </p:sp>
      <p:pic>
        <p:nvPicPr>
          <p:cNvPr id="21" name="Image 3" descr="preencoded.png"/>
          <p:cNvPicPr>
            <a:picLocks noChangeAspect="1"/>
          </p:cNvPicPr>
          <p:nvPr/>
        </p:nvPicPr>
        <p:blipFill>
          <a:blip r:embed="rId6"/>
          <a:stretch>
            <a:fillRect/>
          </a:stretch>
        </p:blipFill>
        <p:spPr>
          <a:xfrm>
            <a:off x="7319955" y="1678107"/>
            <a:ext cx="228234" cy="228234"/>
          </a:xfrm>
          <a:prstGeom prst="rect">
            <a:avLst/>
          </a:prstGeom>
        </p:spPr>
      </p:pic>
      <p:sp>
        <p:nvSpPr>
          <p:cNvPr id="22" name="Text 16"/>
          <p:cNvSpPr/>
          <p:nvPr/>
        </p:nvSpPr>
        <p:spPr>
          <a:xfrm>
            <a:off x="7178040" y="2148840"/>
            <a:ext cx="1682496" cy="457200"/>
          </a:xfrm>
          <a:prstGeom prst="rect">
            <a:avLst/>
          </a:prstGeom>
          <a:noFill/>
          <a:ln/>
        </p:spPr>
        <p:txBody>
          <a:bodyPr wrap="square" lIns="0" tIns="0" rIns="0" bIns="0" rtlCol="0" anchor="ctr"/>
          <a:lstStyle/>
          <a:p>
            <a:pPr marL="0" indent="0">
              <a:buNone/>
            </a:pPr>
            <a:r>
              <a:rPr lang="en-US" sz="1350" b="1" dirty="0">
                <a:solidFill>
                  <a:srgbClr val="263640"/>
                </a:solidFill>
                <a:latin typeface="Calibri" pitchFamily="34" charset="0"/>
                <a:ea typeface="Calibri" pitchFamily="34" charset="-122"/>
                <a:cs typeface="Calibri" pitchFamily="34" charset="-120"/>
              </a:rPr>
              <a:t>Capital humano</a:t>
            </a:r>
            <a:endParaRPr lang="en-US" sz="1350" dirty="0"/>
          </a:p>
        </p:txBody>
      </p:sp>
      <p:sp>
        <p:nvSpPr>
          <p:cNvPr id="23" name="Text 17"/>
          <p:cNvSpPr/>
          <p:nvPr/>
        </p:nvSpPr>
        <p:spPr>
          <a:xfrm>
            <a:off x="7178040" y="2578608"/>
            <a:ext cx="1682496" cy="685800"/>
          </a:xfrm>
          <a:prstGeom prst="rect">
            <a:avLst/>
          </a:prstGeom>
          <a:noFill/>
          <a:ln/>
        </p:spPr>
        <p:txBody>
          <a:bodyPr wrap="square" lIns="0" tIns="0" rIns="0" bIns="0" rtlCol="0" anchor="ctr"/>
          <a:lstStyle/>
          <a:p>
            <a:pPr marL="0" indent="0">
              <a:buNone/>
            </a:pPr>
            <a:r>
              <a:rPr lang="en-US" sz="1100" dirty="0">
                <a:solidFill>
                  <a:srgbClr val="5B6770"/>
                </a:solidFill>
                <a:latin typeface="Calibri" pitchFamily="34" charset="0"/>
                <a:ea typeface="Calibri" pitchFamily="34" charset="-122"/>
                <a:cs typeface="Calibri" pitchFamily="34" charset="-120"/>
              </a:rPr>
              <a:t>Experiencias formativas valiosas, aún como islas de éxito</a:t>
            </a:r>
            <a:endParaRPr lang="en-US" sz="1100" dirty="0"/>
          </a:p>
        </p:txBody>
      </p:sp>
      <p:sp>
        <p:nvSpPr>
          <p:cNvPr id="24" name="Shape 18"/>
          <p:cNvSpPr/>
          <p:nvPr/>
        </p:nvSpPr>
        <p:spPr>
          <a:xfrm>
            <a:off x="502920" y="3657600"/>
            <a:ext cx="8156448" cy="1051560"/>
          </a:xfrm>
          <a:prstGeom prst="roundRect">
            <a:avLst>
              <a:gd name="adj" fmla="val 5217"/>
            </a:avLst>
          </a:prstGeom>
          <a:solidFill>
            <a:srgbClr val="F6EFE7"/>
          </a:solidFill>
          <a:ln/>
        </p:spPr>
        <p:txBody>
          <a:bodyPr/>
          <a:lstStyle/>
          <a:p>
            <a:endParaRPr lang="es-ES_tradnl"/>
          </a:p>
        </p:txBody>
      </p:sp>
      <p:sp>
        <p:nvSpPr>
          <p:cNvPr id="25" name="Text 19"/>
          <p:cNvSpPr/>
          <p:nvPr/>
        </p:nvSpPr>
        <p:spPr>
          <a:xfrm>
            <a:off x="777240" y="3822192"/>
            <a:ext cx="7635240" cy="749808"/>
          </a:xfrm>
          <a:prstGeom prst="rect">
            <a:avLst/>
          </a:prstGeom>
          <a:noFill/>
          <a:ln/>
        </p:spPr>
        <p:txBody>
          <a:bodyPr wrap="square" lIns="0" tIns="0" rIns="0" bIns="0" rtlCol="0" anchor="ctr"/>
          <a:lstStyle/>
          <a:p>
            <a:pPr marL="0" indent="0">
              <a:buNone/>
            </a:pPr>
            <a:r>
              <a:rPr lang="en-US" sz="1350" b="1" dirty="0">
                <a:solidFill>
                  <a:srgbClr val="B05A2E"/>
                </a:solidFill>
                <a:latin typeface="Calibri" pitchFamily="34" charset="0"/>
                <a:ea typeface="Calibri" pitchFamily="34" charset="-122"/>
                <a:cs typeface="Calibri" pitchFamily="34" charset="-120"/>
              </a:rPr>
              <a:t>La brecha estructural: </a:t>
            </a:r>
            <a:r>
              <a:rPr lang="en-US" sz="1350" dirty="0">
                <a:solidFill>
                  <a:srgbClr val="263640"/>
                </a:solidFill>
                <a:latin typeface="Calibri" pitchFamily="34" charset="0"/>
                <a:ea typeface="Calibri" pitchFamily="34" charset="-122"/>
                <a:cs typeface="Calibri" pitchFamily="34" charset="-120"/>
              </a:rPr>
              <a:t>estos elementos operan de manera fragmentada, sin una arquitectura sistémica que los oriente hacia objetivos comunes de productividad, desarrollo de proveedores e innovación.</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566928"/>
          </a:xfrm>
          <a:prstGeom prst="rect">
            <a:avLst/>
          </a:prstGeom>
          <a:noFill/>
          <a:ln/>
        </p:spPr>
        <p:txBody>
          <a:bodyPr wrap="square" lIns="0" tIns="0" rIns="0" bIns="0" rtlCol="0" anchor="ctr"/>
          <a:lstStyle/>
          <a:p>
            <a:pPr marL="0" indent="0">
              <a:buNone/>
            </a:pPr>
            <a:r>
              <a:rPr lang="en-US" sz="2700" b="1" dirty="0">
                <a:solidFill>
                  <a:srgbClr val="263640"/>
                </a:solidFill>
                <a:latin typeface="Cambria" pitchFamily="34" charset="0"/>
                <a:ea typeface="Cambria" pitchFamily="34" charset="-122"/>
                <a:cs typeface="Cambria" pitchFamily="34" charset="-120"/>
              </a:rPr>
              <a:t>Qué aprender realmente del Mittelstand</a:t>
            </a:r>
            <a:endParaRPr lang="en-US" sz="2700" dirty="0"/>
          </a:p>
        </p:txBody>
      </p:sp>
      <p:sp>
        <p:nvSpPr>
          <p:cNvPr id="3" name="Text 1"/>
          <p:cNvSpPr/>
          <p:nvPr/>
        </p:nvSpPr>
        <p:spPr>
          <a:xfrm>
            <a:off x="502920" y="841248"/>
            <a:ext cx="8138160" cy="329184"/>
          </a:xfrm>
          <a:prstGeom prst="rect">
            <a:avLst/>
          </a:prstGeom>
          <a:noFill/>
          <a:ln/>
        </p:spPr>
        <p:txBody>
          <a:bodyPr wrap="square" lIns="0" tIns="0" rIns="0" bIns="0" rtlCol="0" anchor="ctr"/>
          <a:lstStyle/>
          <a:p>
            <a:pPr marL="0" indent="0">
              <a:buNone/>
            </a:pPr>
            <a:r>
              <a:rPr lang="en-US" sz="1350" i="1" dirty="0">
                <a:solidFill>
                  <a:srgbClr val="5B6770"/>
                </a:solidFill>
                <a:latin typeface="Calibri" pitchFamily="34" charset="0"/>
                <a:ea typeface="Calibri" pitchFamily="34" charset="-122"/>
                <a:cs typeface="Calibri" pitchFamily="34" charset="-120"/>
              </a:rPr>
              <a:t>La lección no es el tamaño de las empresas: es el sistema en que operan</a:t>
            </a:r>
            <a:endParaRPr lang="en-US" sz="1350" dirty="0"/>
          </a:p>
        </p:txBody>
      </p:sp>
      <p:sp>
        <p:nvSpPr>
          <p:cNvPr id="4" name="Shape 2"/>
          <p:cNvSpPr/>
          <p:nvPr/>
        </p:nvSpPr>
        <p:spPr>
          <a:xfrm>
            <a:off x="502920" y="1426464"/>
            <a:ext cx="512064" cy="512064"/>
          </a:xfrm>
          <a:prstGeom prst="ellipse">
            <a:avLst/>
          </a:prstGeom>
          <a:solidFill>
            <a:srgbClr val="263640"/>
          </a:solidFill>
          <a:ln/>
        </p:spPr>
        <p:txBody>
          <a:bodyPr/>
          <a:lstStyle/>
          <a:p>
            <a:endParaRPr lang="es-ES_tradnl"/>
          </a:p>
        </p:txBody>
      </p:sp>
      <p:pic>
        <p:nvPicPr>
          <p:cNvPr id="5" name="Image 0" descr="preencoded.png"/>
          <p:cNvPicPr>
            <a:picLocks noChangeAspect="1"/>
          </p:cNvPicPr>
          <p:nvPr/>
        </p:nvPicPr>
        <p:blipFill>
          <a:blip r:embed="rId3"/>
          <a:stretch>
            <a:fillRect/>
          </a:stretch>
        </p:blipFill>
        <p:spPr>
          <a:xfrm>
            <a:off x="636057" y="1559601"/>
            <a:ext cx="245791" cy="245791"/>
          </a:xfrm>
          <a:prstGeom prst="rect">
            <a:avLst/>
          </a:prstGeom>
        </p:spPr>
      </p:pic>
      <p:sp>
        <p:nvSpPr>
          <p:cNvPr id="6" name="Text 3"/>
          <p:cNvSpPr/>
          <p:nvPr/>
        </p:nvSpPr>
        <p:spPr>
          <a:xfrm>
            <a:off x="1234440" y="1371600"/>
            <a:ext cx="7406640" cy="292608"/>
          </a:xfrm>
          <a:prstGeom prst="rect">
            <a:avLst/>
          </a:prstGeom>
          <a:noFill/>
          <a:ln/>
        </p:spPr>
        <p:txBody>
          <a:bodyPr wrap="square" lIns="0" tIns="0" rIns="0" bIns="0" rtlCol="0" anchor="ctr"/>
          <a:lstStyle/>
          <a:p>
            <a:pPr marL="0" indent="0">
              <a:buNone/>
            </a:pPr>
            <a:r>
              <a:rPr lang="en-US" sz="1450" b="1" dirty="0">
                <a:solidFill>
                  <a:srgbClr val="263640"/>
                </a:solidFill>
                <a:latin typeface="Calibri" pitchFamily="34" charset="0"/>
                <a:ea typeface="Calibri" pitchFamily="34" charset="-122"/>
                <a:cs typeface="Calibri" pitchFamily="34" charset="-120"/>
              </a:rPr>
              <a:t>Especialización en cadenas exigentes</a:t>
            </a:r>
            <a:endParaRPr lang="en-US" sz="1450" dirty="0"/>
          </a:p>
        </p:txBody>
      </p:sp>
      <p:sp>
        <p:nvSpPr>
          <p:cNvPr id="7" name="Text 4"/>
          <p:cNvSpPr/>
          <p:nvPr/>
        </p:nvSpPr>
        <p:spPr>
          <a:xfrm>
            <a:off x="1234440" y="1664208"/>
            <a:ext cx="7406640" cy="502920"/>
          </a:xfrm>
          <a:prstGeom prst="rect">
            <a:avLst/>
          </a:prstGeom>
          <a:noFill/>
          <a:ln/>
        </p:spPr>
        <p:txBody>
          <a:bodyPr wrap="square" lIns="0" tIns="0" rIns="0" bIns="0" rtlCol="0" anchor="ctr"/>
          <a:lstStyle/>
          <a:p>
            <a:pPr marL="0" indent="0">
              <a:buNone/>
            </a:pPr>
            <a:r>
              <a:rPr lang="en-US" sz="1200" dirty="0">
                <a:solidFill>
                  <a:srgbClr val="5B6770"/>
                </a:solidFill>
                <a:latin typeface="Calibri" pitchFamily="34" charset="0"/>
                <a:ea typeface="Calibri" pitchFamily="34" charset="-122"/>
                <a:cs typeface="Calibri" pitchFamily="34" charset="-120"/>
              </a:rPr>
              <a:t>Empresas medianas con capacidades técnicas acumuladas, insertas en cadenas de valor de alto estándar.</a:t>
            </a:r>
            <a:endParaRPr lang="en-US" sz="1200" dirty="0"/>
          </a:p>
        </p:txBody>
      </p:sp>
      <p:sp>
        <p:nvSpPr>
          <p:cNvPr id="8" name="Shape 5"/>
          <p:cNvSpPr/>
          <p:nvPr/>
        </p:nvSpPr>
        <p:spPr>
          <a:xfrm>
            <a:off x="502920" y="2295144"/>
            <a:ext cx="512064" cy="512064"/>
          </a:xfrm>
          <a:prstGeom prst="ellipse">
            <a:avLst/>
          </a:prstGeom>
          <a:solidFill>
            <a:srgbClr val="263640"/>
          </a:solidFill>
          <a:ln/>
        </p:spPr>
        <p:txBody>
          <a:bodyPr/>
          <a:lstStyle/>
          <a:p>
            <a:endParaRPr lang="es-ES_tradnl"/>
          </a:p>
        </p:txBody>
      </p:sp>
      <p:pic>
        <p:nvPicPr>
          <p:cNvPr id="9" name="Image 1" descr="preencoded.png"/>
          <p:cNvPicPr>
            <a:picLocks noChangeAspect="1"/>
          </p:cNvPicPr>
          <p:nvPr/>
        </p:nvPicPr>
        <p:blipFill>
          <a:blip r:embed="rId4"/>
          <a:stretch>
            <a:fillRect/>
          </a:stretch>
        </p:blipFill>
        <p:spPr>
          <a:xfrm>
            <a:off x="636057" y="2428281"/>
            <a:ext cx="245791" cy="245791"/>
          </a:xfrm>
          <a:prstGeom prst="rect">
            <a:avLst/>
          </a:prstGeom>
        </p:spPr>
      </p:pic>
      <p:sp>
        <p:nvSpPr>
          <p:cNvPr id="10" name="Text 6"/>
          <p:cNvSpPr/>
          <p:nvPr/>
        </p:nvSpPr>
        <p:spPr>
          <a:xfrm>
            <a:off x="1234440" y="2240280"/>
            <a:ext cx="7406640" cy="292608"/>
          </a:xfrm>
          <a:prstGeom prst="rect">
            <a:avLst/>
          </a:prstGeom>
          <a:noFill/>
          <a:ln/>
        </p:spPr>
        <p:txBody>
          <a:bodyPr wrap="square" lIns="0" tIns="0" rIns="0" bIns="0" rtlCol="0" anchor="ctr"/>
          <a:lstStyle/>
          <a:p>
            <a:pPr marL="0" indent="0">
              <a:buNone/>
            </a:pPr>
            <a:r>
              <a:rPr lang="en-US" sz="1450" b="1" dirty="0">
                <a:solidFill>
                  <a:srgbClr val="263640"/>
                </a:solidFill>
                <a:latin typeface="Calibri" pitchFamily="34" charset="0"/>
                <a:ea typeface="Calibri" pitchFamily="34" charset="-122"/>
                <a:cs typeface="Calibri" pitchFamily="34" charset="-120"/>
              </a:rPr>
              <a:t>Vínculos estables, no transaccionales</a:t>
            </a:r>
            <a:endParaRPr lang="en-US" sz="1450" dirty="0"/>
          </a:p>
        </p:txBody>
      </p:sp>
      <p:sp>
        <p:nvSpPr>
          <p:cNvPr id="11" name="Text 7"/>
          <p:cNvSpPr/>
          <p:nvPr/>
        </p:nvSpPr>
        <p:spPr>
          <a:xfrm>
            <a:off x="1234440" y="2532888"/>
            <a:ext cx="7406640" cy="502920"/>
          </a:xfrm>
          <a:prstGeom prst="rect">
            <a:avLst/>
          </a:prstGeom>
          <a:noFill/>
          <a:ln/>
        </p:spPr>
        <p:txBody>
          <a:bodyPr wrap="square" lIns="0" tIns="0" rIns="0" bIns="0" rtlCol="0" anchor="ctr"/>
          <a:lstStyle/>
          <a:p>
            <a:pPr marL="0" indent="0">
              <a:buNone/>
            </a:pPr>
            <a:r>
              <a:rPr lang="en-US" sz="1200" dirty="0">
                <a:solidFill>
                  <a:srgbClr val="5B6770"/>
                </a:solidFill>
                <a:latin typeface="Calibri" pitchFamily="34" charset="0"/>
                <a:ea typeface="Calibri" pitchFamily="34" charset="-122"/>
                <a:cs typeface="Calibri" pitchFamily="34" charset="-120"/>
              </a:rPr>
              <a:t>Relaciones de largo plazo entre grandes empresas, proveedores e instituciones de formación.</a:t>
            </a:r>
            <a:endParaRPr lang="en-US" sz="1200" dirty="0"/>
          </a:p>
        </p:txBody>
      </p:sp>
      <p:sp>
        <p:nvSpPr>
          <p:cNvPr id="12" name="Shape 8"/>
          <p:cNvSpPr/>
          <p:nvPr/>
        </p:nvSpPr>
        <p:spPr>
          <a:xfrm>
            <a:off x="502920" y="3163824"/>
            <a:ext cx="512064" cy="512064"/>
          </a:xfrm>
          <a:prstGeom prst="ellipse">
            <a:avLst/>
          </a:prstGeom>
          <a:solidFill>
            <a:srgbClr val="263640"/>
          </a:solidFill>
          <a:ln/>
        </p:spPr>
        <p:txBody>
          <a:bodyPr/>
          <a:lstStyle/>
          <a:p>
            <a:endParaRPr lang="es-ES_tradnl"/>
          </a:p>
        </p:txBody>
      </p:sp>
      <p:pic>
        <p:nvPicPr>
          <p:cNvPr id="13" name="Image 2" descr="preencoded.png"/>
          <p:cNvPicPr>
            <a:picLocks noChangeAspect="1"/>
          </p:cNvPicPr>
          <p:nvPr/>
        </p:nvPicPr>
        <p:blipFill>
          <a:blip r:embed="rId5"/>
          <a:stretch>
            <a:fillRect/>
          </a:stretch>
        </p:blipFill>
        <p:spPr>
          <a:xfrm>
            <a:off x="636057" y="3296961"/>
            <a:ext cx="245791" cy="245791"/>
          </a:xfrm>
          <a:prstGeom prst="rect">
            <a:avLst/>
          </a:prstGeom>
        </p:spPr>
      </p:pic>
      <p:sp>
        <p:nvSpPr>
          <p:cNvPr id="14" name="Text 9"/>
          <p:cNvSpPr/>
          <p:nvPr/>
        </p:nvSpPr>
        <p:spPr>
          <a:xfrm>
            <a:off x="1234440" y="3108960"/>
            <a:ext cx="7406640" cy="292608"/>
          </a:xfrm>
          <a:prstGeom prst="rect">
            <a:avLst/>
          </a:prstGeom>
          <a:noFill/>
          <a:ln/>
        </p:spPr>
        <p:txBody>
          <a:bodyPr wrap="square" lIns="0" tIns="0" rIns="0" bIns="0" rtlCol="0" anchor="ctr"/>
          <a:lstStyle/>
          <a:p>
            <a:pPr marL="0" indent="0">
              <a:buNone/>
            </a:pPr>
            <a:r>
              <a:rPr lang="en-US" sz="1450" b="1" dirty="0">
                <a:solidFill>
                  <a:srgbClr val="263640"/>
                </a:solidFill>
                <a:latin typeface="Calibri" pitchFamily="34" charset="0"/>
                <a:ea typeface="Calibri" pitchFamily="34" charset="-122"/>
                <a:cs typeface="Calibri" pitchFamily="34" charset="-120"/>
              </a:rPr>
              <a:t>Formación técnica conectada a la producción</a:t>
            </a:r>
            <a:endParaRPr lang="en-US" sz="1450" dirty="0"/>
          </a:p>
        </p:txBody>
      </p:sp>
      <p:sp>
        <p:nvSpPr>
          <p:cNvPr id="15" name="Text 10"/>
          <p:cNvSpPr/>
          <p:nvPr/>
        </p:nvSpPr>
        <p:spPr>
          <a:xfrm>
            <a:off x="1234440" y="3401568"/>
            <a:ext cx="7406640" cy="502920"/>
          </a:xfrm>
          <a:prstGeom prst="rect">
            <a:avLst/>
          </a:prstGeom>
          <a:noFill/>
          <a:ln/>
        </p:spPr>
        <p:txBody>
          <a:bodyPr wrap="square" lIns="0" tIns="0" rIns="0" bIns="0" rtlCol="0" anchor="ctr"/>
          <a:lstStyle/>
          <a:p>
            <a:pPr marL="0" indent="0">
              <a:buNone/>
            </a:pPr>
            <a:r>
              <a:rPr lang="en-US" sz="1200" dirty="0">
                <a:solidFill>
                  <a:srgbClr val="5B6770"/>
                </a:solidFill>
                <a:latin typeface="Calibri" pitchFamily="34" charset="0"/>
                <a:ea typeface="Calibri" pitchFamily="34" charset="-122"/>
                <a:cs typeface="Calibri" pitchFamily="34" charset="-120"/>
              </a:rPr>
              <a:t>La empresa como lugar formal de aprendizaje, con estándares comunes y certificación externa.</a:t>
            </a:r>
            <a:endParaRPr lang="en-US" sz="1200" dirty="0"/>
          </a:p>
        </p:txBody>
      </p:sp>
      <p:sp>
        <p:nvSpPr>
          <p:cNvPr id="16" name="Shape 11"/>
          <p:cNvSpPr/>
          <p:nvPr/>
        </p:nvSpPr>
        <p:spPr>
          <a:xfrm>
            <a:off x="502920" y="4032504"/>
            <a:ext cx="512064" cy="512064"/>
          </a:xfrm>
          <a:prstGeom prst="ellipse">
            <a:avLst/>
          </a:prstGeom>
          <a:solidFill>
            <a:srgbClr val="263640"/>
          </a:solidFill>
          <a:ln/>
        </p:spPr>
        <p:txBody>
          <a:bodyPr/>
          <a:lstStyle/>
          <a:p>
            <a:endParaRPr lang="es-ES_tradnl"/>
          </a:p>
        </p:txBody>
      </p:sp>
      <p:pic>
        <p:nvPicPr>
          <p:cNvPr id="17" name="Image 3" descr="preencoded.png"/>
          <p:cNvPicPr>
            <a:picLocks noChangeAspect="1"/>
          </p:cNvPicPr>
          <p:nvPr/>
        </p:nvPicPr>
        <p:blipFill>
          <a:blip r:embed="rId6"/>
          <a:stretch>
            <a:fillRect/>
          </a:stretch>
        </p:blipFill>
        <p:spPr>
          <a:xfrm>
            <a:off x="636057" y="4165641"/>
            <a:ext cx="245791" cy="245791"/>
          </a:xfrm>
          <a:prstGeom prst="rect">
            <a:avLst/>
          </a:prstGeom>
        </p:spPr>
      </p:pic>
      <p:sp>
        <p:nvSpPr>
          <p:cNvPr id="18" name="Text 12"/>
          <p:cNvSpPr/>
          <p:nvPr/>
        </p:nvSpPr>
        <p:spPr>
          <a:xfrm>
            <a:off x="1234440" y="3977640"/>
            <a:ext cx="7406640" cy="292608"/>
          </a:xfrm>
          <a:prstGeom prst="rect">
            <a:avLst/>
          </a:prstGeom>
          <a:noFill/>
          <a:ln/>
        </p:spPr>
        <p:txBody>
          <a:bodyPr wrap="square" lIns="0" tIns="0" rIns="0" bIns="0" rtlCol="0" anchor="ctr"/>
          <a:lstStyle/>
          <a:p>
            <a:pPr marL="0" indent="0">
              <a:buNone/>
            </a:pPr>
            <a:r>
              <a:rPr lang="en-US" sz="1450" b="1" dirty="0">
                <a:solidFill>
                  <a:srgbClr val="263640"/>
                </a:solidFill>
                <a:latin typeface="Calibri" pitchFamily="34" charset="0"/>
                <a:ea typeface="Calibri" pitchFamily="34" charset="-122"/>
                <a:cs typeface="Calibri" pitchFamily="34" charset="-120"/>
              </a:rPr>
              <a:t>Institucionalidad público-privada</a:t>
            </a:r>
            <a:endParaRPr lang="en-US" sz="1450" dirty="0"/>
          </a:p>
        </p:txBody>
      </p:sp>
      <p:sp>
        <p:nvSpPr>
          <p:cNvPr id="19" name="Text 13"/>
          <p:cNvSpPr/>
          <p:nvPr/>
        </p:nvSpPr>
        <p:spPr>
          <a:xfrm>
            <a:off x="1234440" y="4270248"/>
            <a:ext cx="7406640" cy="502920"/>
          </a:xfrm>
          <a:prstGeom prst="rect">
            <a:avLst/>
          </a:prstGeom>
          <a:noFill/>
          <a:ln/>
        </p:spPr>
        <p:txBody>
          <a:bodyPr wrap="square" lIns="0" tIns="0" rIns="0" bIns="0" rtlCol="0" anchor="ctr"/>
          <a:lstStyle/>
          <a:p>
            <a:pPr marL="0" indent="0">
              <a:buNone/>
            </a:pPr>
            <a:r>
              <a:rPr lang="en-US" sz="1200" dirty="0">
                <a:solidFill>
                  <a:srgbClr val="5B6770"/>
                </a:solidFill>
                <a:latin typeface="Calibri" pitchFamily="34" charset="0"/>
                <a:ea typeface="Calibri" pitchFamily="34" charset="-122"/>
                <a:cs typeface="Calibri" pitchFamily="34" charset="-120"/>
              </a:rPr>
              <a:t>Gobernanza capaz de coordinar actores en torno a objetivos comunes de productividad.</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566928"/>
          </a:xfrm>
          <a:prstGeom prst="rect">
            <a:avLst/>
          </a:prstGeom>
          <a:noFill/>
          <a:ln/>
        </p:spPr>
        <p:txBody>
          <a:bodyPr wrap="square" lIns="0" tIns="0" rIns="0" bIns="0" rtlCol="0" anchor="ctr"/>
          <a:lstStyle/>
          <a:p>
            <a:pPr marL="0" indent="0">
              <a:buNone/>
            </a:pPr>
            <a:r>
              <a:rPr lang="en-US" sz="2700" b="1" dirty="0">
                <a:solidFill>
                  <a:srgbClr val="263640"/>
                </a:solidFill>
                <a:latin typeface="Cambria" pitchFamily="34" charset="0"/>
                <a:ea typeface="Cambria" pitchFamily="34" charset="-122"/>
                <a:cs typeface="Cambria" pitchFamily="34" charset="-120"/>
              </a:rPr>
              <a:t>El proceso: dos mesas convergentes</a:t>
            </a:r>
            <a:endParaRPr lang="en-US" sz="2700" dirty="0"/>
          </a:p>
        </p:txBody>
      </p:sp>
      <p:sp>
        <p:nvSpPr>
          <p:cNvPr id="3" name="Text 1"/>
          <p:cNvSpPr/>
          <p:nvPr/>
        </p:nvSpPr>
        <p:spPr>
          <a:xfrm>
            <a:off x="502920" y="841248"/>
            <a:ext cx="8138160" cy="329184"/>
          </a:xfrm>
          <a:prstGeom prst="rect">
            <a:avLst/>
          </a:prstGeom>
          <a:noFill/>
          <a:ln/>
        </p:spPr>
        <p:txBody>
          <a:bodyPr wrap="square" lIns="0" tIns="0" rIns="0" bIns="0" rtlCol="0" anchor="ctr"/>
          <a:lstStyle/>
          <a:p>
            <a:pPr marL="0" indent="0">
              <a:buNone/>
            </a:pPr>
            <a:r>
              <a:rPr lang="en-US" sz="1350" i="1" dirty="0">
                <a:solidFill>
                  <a:srgbClr val="5B6770"/>
                </a:solidFill>
                <a:latin typeface="Calibri" pitchFamily="34" charset="0"/>
                <a:ea typeface="Calibri" pitchFamily="34" charset="-122"/>
                <a:cs typeface="Calibri" pitchFamily="34" charset="-120"/>
              </a:rPr>
              <a:t>Misión Alemania 2026 — AHK Chile, Grande Pyme, ICARE y CNEP</a:t>
            </a:r>
            <a:endParaRPr lang="en-US" sz="1350" dirty="0"/>
          </a:p>
        </p:txBody>
      </p:sp>
      <p:sp>
        <p:nvSpPr>
          <p:cNvPr id="4" name="Shape 2"/>
          <p:cNvSpPr/>
          <p:nvPr/>
        </p:nvSpPr>
        <p:spPr>
          <a:xfrm>
            <a:off x="502920" y="1417320"/>
            <a:ext cx="3968496" cy="2286000"/>
          </a:xfrm>
          <a:prstGeom prst="roundRect">
            <a:avLst>
              <a:gd name="adj" fmla="val 2800"/>
            </a:avLst>
          </a:prstGeom>
          <a:solidFill>
            <a:srgbClr val="EEF2F3"/>
          </a:solidFill>
          <a:ln/>
        </p:spPr>
        <p:txBody>
          <a:bodyPr/>
          <a:lstStyle/>
          <a:p>
            <a:endParaRPr lang="es-ES_tradnl"/>
          </a:p>
        </p:txBody>
      </p:sp>
      <p:sp>
        <p:nvSpPr>
          <p:cNvPr id="5" name="Shape 3"/>
          <p:cNvSpPr/>
          <p:nvPr/>
        </p:nvSpPr>
        <p:spPr>
          <a:xfrm>
            <a:off x="731520" y="1645920"/>
            <a:ext cx="548640" cy="548640"/>
          </a:xfrm>
          <a:prstGeom prst="ellipse">
            <a:avLst/>
          </a:prstGeom>
          <a:solidFill>
            <a:srgbClr val="5E7A8A"/>
          </a:solidFill>
          <a:ln/>
        </p:spPr>
        <p:txBody>
          <a:bodyPr/>
          <a:lstStyle/>
          <a:p>
            <a:endParaRPr lang="es-ES_tradnl"/>
          </a:p>
        </p:txBody>
      </p:sp>
      <p:pic>
        <p:nvPicPr>
          <p:cNvPr id="6" name="Image 0" descr="preencoded.png"/>
          <p:cNvPicPr>
            <a:picLocks noChangeAspect="1"/>
          </p:cNvPicPr>
          <p:nvPr/>
        </p:nvPicPr>
        <p:blipFill>
          <a:blip r:embed="rId3"/>
          <a:stretch>
            <a:fillRect/>
          </a:stretch>
        </p:blipFill>
        <p:spPr>
          <a:xfrm>
            <a:off x="874166" y="1788566"/>
            <a:ext cx="263347" cy="263347"/>
          </a:xfrm>
          <a:prstGeom prst="rect">
            <a:avLst/>
          </a:prstGeom>
        </p:spPr>
      </p:pic>
      <p:sp>
        <p:nvSpPr>
          <p:cNvPr id="7" name="Text 4"/>
          <p:cNvSpPr/>
          <p:nvPr/>
        </p:nvSpPr>
        <p:spPr>
          <a:xfrm>
            <a:off x="1417320" y="1719072"/>
            <a:ext cx="2871216" cy="411480"/>
          </a:xfrm>
          <a:prstGeom prst="rect">
            <a:avLst/>
          </a:prstGeom>
          <a:noFill/>
          <a:ln/>
        </p:spPr>
        <p:txBody>
          <a:bodyPr wrap="square" lIns="0" tIns="0" rIns="0" bIns="0" rtlCol="0" anchor="ctr"/>
          <a:lstStyle/>
          <a:p>
            <a:pPr marL="0" indent="0">
              <a:buNone/>
            </a:pPr>
            <a:r>
              <a:rPr lang="en-US" sz="1450" b="1" dirty="0">
                <a:solidFill>
                  <a:srgbClr val="263640"/>
                </a:solidFill>
                <a:latin typeface="Calibri" pitchFamily="34" charset="0"/>
                <a:ea typeface="Calibri" pitchFamily="34" charset="-122"/>
                <a:cs typeface="Calibri" pitchFamily="34" charset="-120"/>
              </a:rPr>
              <a:t>Mesa 1 · Formación dual</a:t>
            </a:r>
            <a:endParaRPr lang="en-US" sz="1450" dirty="0"/>
          </a:p>
        </p:txBody>
      </p:sp>
      <p:sp>
        <p:nvSpPr>
          <p:cNvPr id="8" name="Text 5"/>
          <p:cNvSpPr/>
          <p:nvPr/>
        </p:nvSpPr>
        <p:spPr>
          <a:xfrm>
            <a:off x="731520" y="2377440"/>
            <a:ext cx="3511296" cy="1188720"/>
          </a:xfrm>
          <a:prstGeom prst="rect">
            <a:avLst/>
          </a:prstGeom>
          <a:noFill/>
          <a:ln/>
        </p:spPr>
        <p:txBody>
          <a:bodyPr wrap="square" lIns="0" tIns="0" rIns="0" bIns="0" rtlCol="0" anchor="ctr"/>
          <a:lstStyle/>
          <a:p>
            <a:pPr marL="0" indent="0">
              <a:buNone/>
            </a:pPr>
            <a:r>
              <a:rPr lang="en-US" sz="1150" dirty="0">
                <a:solidFill>
                  <a:srgbClr val="5B6770"/>
                </a:solidFill>
                <a:latin typeface="Calibri" pitchFamily="34" charset="0"/>
                <a:ea typeface="Calibri" pitchFamily="34" charset="-122"/>
                <a:cs typeface="Calibri" pitchFamily="34" charset="-120"/>
              </a:rPr>
              <a:t>Educación técnica y el rol de las empresas como coformadoras: maestros guías, estándares, certificación y condiciones para escalar la formación dual.</a:t>
            </a:r>
            <a:endParaRPr lang="en-US" sz="1150" dirty="0"/>
          </a:p>
        </p:txBody>
      </p:sp>
      <p:sp>
        <p:nvSpPr>
          <p:cNvPr id="9" name="Shape 6"/>
          <p:cNvSpPr/>
          <p:nvPr/>
        </p:nvSpPr>
        <p:spPr>
          <a:xfrm>
            <a:off x="4690872" y="1417320"/>
            <a:ext cx="3968496" cy="2286000"/>
          </a:xfrm>
          <a:prstGeom prst="roundRect">
            <a:avLst>
              <a:gd name="adj" fmla="val 2800"/>
            </a:avLst>
          </a:prstGeom>
          <a:solidFill>
            <a:srgbClr val="F6EFE7"/>
          </a:solidFill>
          <a:ln/>
        </p:spPr>
        <p:txBody>
          <a:bodyPr/>
          <a:lstStyle/>
          <a:p>
            <a:endParaRPr lang="es-ES_tradnl"/>
          </a:p>
        </p:txBody>
      </p:sp>
      <p:sp>
        <p:nvSpPr>
          <p:cNvPr id="10" name="Shape 7"/>
          <p:cNvSpPr/>
          <p:nvPr/>
        </p:nvSpPr>
        <p:spPr>
          <a:xfrm>
            <a:off x="4919472" y="1645920"/>
            <a:ext cx="548640" cy="548640"/>
          </a:xfrm>
          <a:prstGeom prst="ellipse">
            <a:avLst/>
          </a:prstGeom>
          <a:solidFill>
            <a:srgbClr val="B05A2E"/>
          </a:solidFill>
          <a:ln/>
        </p:spPr>
        <p:txBody>
          <a:bodyPr/>
          <a:lstStyle/>
          <a:p>
            <a:endParaRPr lang="es-ES_tradnl"/>
          </a:p>
        </p:txBody>
      </p:sp>
      <p:pic>
        <p:nvPicPr>
          <p:cNvPr id="11" name="Image 1" descr="preencoded.png"/>
          <p:cNvPicPr>
            <a:picLocks noChangeAspect="1"/>
          </p:cNvPicPr>
          <p:nvPr/>
        </p:nvPicPr>
        <p:blipFill>
          <a:blip r:embed="rId4"/>
          <a:stretch>
            <a:fillRect/>
          </a:stretch>
        </p:blipFill>
        <p:spPr>
          <a:xfrm>
            <a:off x="5062118" y="1788566"/>
            <a:ext cx="263347" cy="263347"/>
          </a:xfrm>
          <a:prstGeom prst="rect">
            <a:avLst/>
          </a:prstGeom>
        </p:spPr>
      </p:pic>
      <p:sp>
        <p:nvSpPr>
          <p:cNvPr id="12" name="Text 8"/>
          <p:cNvSpPr/>
          <p:nvPr/>
        </p:nvSpPr>
        <p:spPr>
          <a:xfrm>
            <a:off x="5605272" y="1719072"/>
            <a:ext cx="2871216" cy="411480"/>
          </a:xfrm>
          <a:prstGeom prst="rect">
            <a:avLst/>
          </a:prstGeom>
          <a:noFill/>
          <a:ln/>
        </p:spPr>
        <p:txBody>
          <a:bodyPr wrap="square" lIns="0" tIns="0" rIns="0" bIns="0" rtlCol="0" anchor="ctr"/>
          <a:lstStyle/>
          <a:p>
            <a:pPr marL="0" indent="0">
              <a:buNone/>
            </a:pPr>
            <a:r>
              <a:rPr lang="en-US" sz="1450" b="1" dirty="0">
                <a:solidFill>
                  <a:srgbClr val="263640"/>
                </a:solidFill>
                <a:latin typeface="Calibri" pitchFamily="34" charset="0"/>
                <a:ea typeface="Calibri" pitchFamily="34" charset="-122"/>
                <a:cs typeface="Calibri" pitchFamily="34" charset="-120"/>
              </a:rPr>
              <a:t>Mesa 2 · Encadenamientos productivos</a:t>
            </a:r>
            <a:endParaRPr lang="en-US" sz="1450" dirty="0"/>
          </a:p>
        </p:txBody>
      </p:sp>
      <p:sp>
        <p:nvSpPr>
          <p:cNvPr id="13" name="Text 9"/>
          <p:cNvSpPr/>
          <p:nvPr/>
        </p:nvSpPr>
        <p:spPr>
          <a:xfrm>
            <a:off x="4919472" y="2377440"/>
            <a:ext cx="3511296" cy="1188720"/>
          </a:xfrm>
          <a:prstGeom prst="rect">
            <a:avLst/>
          </a:prstGeom>
          <a:noFill/>
          <a:ln/>
        </p:spPr>
        <p:txBody>
          <a:bodyPr wrap="square" lIns="0" tIns="0" rIns="0" bIns="0" rtlCol="0" anchor="ctr"/>
          <a:lstStyle/>
          <a:p>
            <a:pPr marL="0" indent="0">
              <a:buNone/>
            </a:pPr>
            <a:r>
              <a:rPr lang="en-US" sz="1150" dirty="0">
                <a:solidFill>
                  <a:srgbClr val="5B6770"/>
                </a:solidFill>
                <a:latin typeface="Calibri" pitchFamily="34" charset="0"/>
                <a:ea typeface="Calibri" pitchFamily="34" charset="-122"/>
                <a:cs typeface="Calibri" pitchFamily="34" charset="-120"/>
              </a:rPr>
              <a:t>Vínculos entre grandes empresas y pymes en minería, litio, hidrógeno verde e industria forestal: desarrollo de proveedores, financiamiento e información de mercado.</a:t>
            </a:r>
            <a:endParaRPr lang="en-US" sz="1150" dirty="0"/>
          </a:p>
        </p:txBody>
      </p:sp>
      <p:sp>
        <p:nvSpPr>
          <p:cNvPr id="14" name="Text 10"/>
          <p:cNvSpPr/>
          <p:nvPr/>
        </p:nvSpPr>
        <p:spPr>
          <a:xfrm>
            <a:off x="502920" y="3977640"/>
            <a:ext cx="8156448" cy="731520"/>
          </a:xfrm>
          <a:prstGeom prst="rect">
            <a:avLst/>
          </a:prstGeom>
          <a:noFill/>
          <a:ln/>
        </p:spPr>
        <p:txBody>
          <a:bodyPr wrap="square" lIns="0" tIns="0" rIns="0" bIns="0" rtlCol="0" anchor="ctr"/>
          <a:lstStyle/>
          <a:p>
            <a:pPr marL="0" indent="0">
              <a:buNone/>
            </a:pPr>
            <a:r>
              <a:rPr lang="en-US" sz="1300" b="1" dirty="0">
                <a:solidFill>
                  <a:srgbClr val="263640"/>
                </a:solidFill>
                <a:latin typeface="Calibri" pitchFamily="34" charset="0"/>
                <a:ea typeface="Calibri" pitchFamily="34" charset="-122"/>
                <a:cs typeface="Calibri" pitchFamily="34" charset="-120"/>
              </a:rPr>
              <a:t>Convergencia significativa de diagnósticos: </a:t>
            </a:r>
            <a:r>
              <a:rPr lang="en-US" sz="1300" dirty="0">
                <a:solidFill>
                  <a:srgbClr val="5B6770"/>
                </a:solidFill>
                <a:latin typeface="Calibri" pitchFamily="34" charset="0"/>
                <a:ea typeface="Calibri" pitchFamily="34" charset="-122"/>
                <a:cs typeface="Calibri" pitchFamily="34" charset="-120"/>
              </a:rPr>
              <a:t>los desafíos de formación técnica y encadenamiento productivo son dos caras del mismo problema de arquitectura, y por eso las propuestas se organizan en ejes transversales.</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566928"/>
          </a:xfrm>
          <a:prstGeom prst="rect">
            <a:avLst/>
          </a:prstGeom>
          <a:noFill/>
          <a:ln/>
        </p:spPr>
        <p:txBody>
          <a:bodyPr wrap="square" lIns="0" tIns="0" rIns="0" bIns="0" rtlCol="0" anchor="ctr"/>
          <a:lstStyle/>
          <a:p>
            <a:pPr marL="0" indent="0">
              <a:buNone/>
            </a:pPr>
            <a:r>
              <a:rPr lang="en-US" sz="2700" b="1" dirty="0">
                <a:solidFill>
                  <a:srgbClr val="263640"/>
                </a:solidFill>
                <a:latin typeface="Cambria" pitchFamily="34" charset="0"/>
                <a:ea typeface="Cambria" pitchFamily="34" charset="-122"/>
                <a:cs typeface="Cambria" pitchFamily="34" charset="-120"/>
              </a:rPr>
              <a:t>El diagnóstico: fragmentación institucional</a:t>
            </a:r>
            <a:endParaRPr lang="en-US" sz="2700" dirty="0"/>
          </a:p>
        </p:txBody>
      </p:sp>
      <p:sp>
        <p:nvSpPr>
          <p:cNvPr id="3" name="Text 1"/>
          <p:cNvSpPr/>
          <p:nvPr/>
        </p:nvSpPr>
        <p:spPr>
          <a:xfrm>
            <a:off x="502920" y="841248"/>
            <a:ext cx="8138160" cy="329184"/>
          </a:xfrm>
          <a:prstGeom prst="rect">
            <a:avLst/>
          </a:prstGeom>
          <a:noFill/>
          <a:ln/>
        </p:spPr>
        <p:txBody>
          <a:bodyPr wrap="square" lIns="0" tIns="0" rIns="0" bIns="0" rtlCol="0" anchor="ctr"/>
          <a:lstStyle/>
          <a:p>
            <a:pPr marL="0" indent="0">
              <a:buNone/>
            </a:pPr>
            <a:r>
              <a:rPr lang="en-US" sz="1350" i="1" dirty="0">
                <a:solidFill>
                  <a:srgbClr val="5B6770"/>
                </a:solidFill>
                <a:latin typeface="Calibri" pitchFamily="34" charset="0"/>
                <a:ea typeface="Calibri" pitchFamily="34" charset="-122"/>
                <a:cs typeface="Calibri" pitchFamily="34" charset="-120"/>
              </a:rPr>
              <a:t>Actores comprometidos, instrumentos disponibles… y nadie coordinando con propósito compartido</a:t>
            </a:r>
            <a:endParaRPr lang="en-US" sz="1350" dirty="0"/>
          </a:p>
        </p:txBody>
      </p:sp>
      <p:sp>
        <p:nvSpPr>
          <p:cNvPr id="4" name="Shape 2"/>
          <p:cNvSpPr/>
          <p:nvPr/>
        </p:nvSpPr>
        <p:spPr>
          <a:xfrm>
            <a:off x="502920" y="1463040"/>
            <a:ext cx="1947672" cy="457200"/>
          </a:xfrm>
          <a:prstGeom prst="roundRect">
            <a:avLst>
              <a:gd name="adj" fmla="val 50000"/>
            </a:avLst>
          </a:prstGeom>
          <a:solidFill>
            <a:srgbClr val="EEF2F3"/>
          </a:solidFill>
          <a:ln w="12700">
            <a:solidFill>
              <a:srgbClr val="D3DCE0"/>
            </a:solidFill>
            <a:prstDash val="solid"/>
          </a:ln>
        </p:spPr>
        <p:txBody>
          <a:bodyPr/>
          <a:lstStyle/>
          <a:p>
            <a:endParaRPr lang="es-ES_tradnl"/>
          </a:p>
        </p:txBody>
      </p:sp>
      <p:sp>
        <p:nvSpPr>
          <p:cNvPr id="5" name="Text 3"/>
          <p:cNvSpPr/>
          <p:nvPr/>
        </p:nvSpPr>
        <p:spPr>
          <a:xfrm>
            <a:off x="502920" y="1463040"/>
            <a:ext cx="1947672" cy="457200"/>
          </a:xfrm>
          <a:prstGeom prst="rect">
            <a:avLst/>
          </a:prstGeom>
          <a:noFill/>
          <a:ln/>
        </p:spPr>
        <p:txBody>
          <a:bodyPr wrap="square" lIns="0" tIns="0" rIns="0" bIns="0" rtlCol="0" anchor="ctr"/>
          <a:lstStyle/>
          <a:p>
            <a:pPr marL="0" indent="0" algn="ctr">
              <a:buNone/>
            </a:pPr>
            <a:r>
              <a:rPr lang="en-US" sz="1050" b="1" dirty="0">
                <a:solidFill>
                  <a:srgbClr val="5E7A8A"/>
                </a:solidFill>
                <a:latin typeface="Calibri" pitchFamily="34" charset="0"/>
                <a:ea typeface="Calibri" pitchFamily="34" charset="-122"/>
                <a:cs typeface="Calibri" pitchFamily="34" charset="-120"/>
              </a:rPr>
              <a:t>MINEDUC</a:t>
            </a:r>
            <a:endParaRPr lang="en-US" sz="1050" dirty="0"/>
          </a:p>
        </p:txBody>
      </p:sp>
      <p:sp>
        <p:nvSpPr>
          <p:cNvPr id="6" name="Shape 4"/>
          <p:cNvSpPr/>
          <p:nvPr/>
        </p:nvSpPr>
        <p:spPr>
          <a:xfrm>
            <a:off x="2574036" y="1463040"/>
            <a:ext cx="1947672" cy="457200"/>
          </a:xfrm>
          <a:prstGeom prst="roundRect">
            <a:avLst>
              <a:gd name="adj" fmla="val 50000"/>
            </a:avLst>
          </a:prstGeom>
          <a:solidFill>
            <a:srgbClr val="EEF2F3"/>
          </a:solidFill>
          <a:ln w="12700">
            <a:solidFill>
              <a:srgbClr val="D3DCE0"/>
            </a:solidFill>
            <a:prstDash val="solid"/>
          </a:ln>
        </p:spPr>
        <p:txBody>
          <a:bodyPr/>
          <a:lstStyle/>
          <a:p>
            <a:endParaRPr lang="es-ES_tradnl"/>
          </a:p>
        </p:txBody>
      </p:sp>
      <p:sp>
        <p:nvSpPr>
          <p:cNvPr id="7" name="Text 5"/>
          <p:cNvSpPr/>
          <p:nvPr/>
        </p:nvSpPr>
        <p:spPr>
          <a:xfrm>
            <a:off x="2574036" y="1463040"/>
            <a:ext cx="1947672" cy="457200"/>
          </a:xfrm>
          <a:prstGeom prst="rect">
            <a:avLst/>
          </a:prstGeom>
          <a:noFill/>
          <a:ln/>
        </p:spPr>
        <p:txBody>
          <a:bodyPr wrap="square" lIns="0" tIns="0" rIns="0" bIns="0" rtlCol="0" anchor="ctr"/>
          <a:lstStyle/>
          <a:p>
            <a:pPr marL="0" indent="0" algn="ctr">
              <a:buNone/>
            </a:pPr>
            <a:r>
              <a:rPr lang="en-US" sz="1050" b="1" dirty="0">
                <a:solidFill>
                  <a:srgbClr val="5E7A8A"/>
                </a:solidFill>
                <a:latin typeface="Calibri" pitchFamily="34" charset="0"/>
                <a:ea typeface="Calibri" pitchFamily="34" charset="-122"/>
                <a:cs typeface="Calibri" pitchFamily="34" charset="-120"/>
              </a:rPr>
              <a:t>Ministerio del Trabajo</a:t>
            </a:r>
            <a:endParaRPr lang="en-US" sz="1050" dirty="0"/>
          </a:p>
        </p:txBody>
      </p:sp>
      <p:sp>
        <p:nvSpPr>
          <p:cNvPr id="8" name="Shape 6"/>
          <p:cNvSpPr/>
          <p:nvPr/>
        </p:nvSpPr>
        <p:spPr>
          <a:xfrm>
            <a:off x="4645152" y="1463040"/>
            <a:ext cx="1947672" cy="457200"/>
          </a:xfrm>
          <a:prstGeom prst="roundRect">
            <a:avLst>
              <a:gd name="adj" fmla="val 50000"/>
            </a:avLst>
          </a:prstGeom>
          <a:solidFill>
            <a:srgbClr val="EEF2F3"/>
          </a:solidFill>
          <a:ln w="12700">
            <a:solidFill>
              <a:srgbClr val="D3DCE0"/>
            </a:solidFill>
            <a:prstDash val="solid"/>
          </a:ln>
        </p:spPr>
        <p:txBody>
          <a:bodyPr/>
          <a:lstStyle/>
          <a:p>
            <a:endParaRPr lang="es-ES_tradnl"/>
          </a:p>
        </p:txBody>
      </p:sp>
      <p:sp>
        <p:nvSpPr>
          <p:cNvPr id="9" name="Text 7"/>
          <p:cNvSpPr/>
          <p:nvPr/>
        </p:nvSpPr>
        <p:spPr>
          <a:xfrm>
            <a:off x="4645152" y="1463040"/>
            <a:ext cx="1947672" cy="457200"/>
          </a:xfrm>
          <a:prstGeom prst="rect">
            <a:avLst/>
          </a:prstGeom>
          <a:noFill/>
          <a:ln/>
        </p:spPr>
        <p:txBody>
          <a:bodyPr wrap="square" lIns="0" tIns="0" rIns="0" bIns="0" rtlCol="0" anchor="ctr"/>
          <a:lstStyle/>
          <a:p>
            <a:pPr marL="0" indent="0" algn="ctr">
              <a:buNone/>
            </a:pPr>
            <a:r>
              <a:rPr lang="en-US" sz="1050" b="1" dirty="0">
                <a:solidFill>
                  <a:srgbClr val="5E7A8A"/>
                </a:solidFill>
                <a:latin typeface="Calibri" pitchFamily="34" charset="0"/>
                <a:ea typeface="Calibri" pitchFamily="34" charset="-122"/>
                <a:cs typeface="Calibri" pitchFamily="34" charset="-120"/>
              </a:rPr>
              <a:t>SENCE</a:t>
            </a:r>
            <a:endParaRPr lang="en-US" sz="1050" dirty="0"/>
          </a:p>
        </p:txBody>
      </p:sp>
      <p:sp>
        <p:nvSpPr>
          <p:cNvPr id="10" name="Shape 8"/>
          <p:cNvSpPr/>
          <p:nvPr/>
        </p:nvSpPr>
        <p:spPr>
          <a:xfrm>
            <a:off x="6716268" y="1463040"/>
            <a:ext cx="1947672" cy="457200"/>
          </a:xfrm>
          <a:prstGeom prst="roundRect">
            <a:avLst>
              <a:gd name="adj" fmla="val 50000"/>
            </a:avLst>
          </a:prstGeom>
          <a:solidFill>
            <a:srgbClr val="EEF2F3"/>
          </a:solidFill>
          <a:ln w="12700">
            <a:solidFill>
              <a:srgbClr val="D3DCE0"/>
            </a:solidFill>
            <a:prstDash val="solid"/>
          </a:ln>
        </p:spPr>
        <p:txBody>
          <a:bodyPr/>
          <a:lstStyle/>
          <a:p>
            <a:endParaRPr lang="es-ES_tradnl"/>
          </a:p>
        </p:txBody>
      </p:sp>
      <p:sp>
        <p:nvSpPr>
          <p:cNvPr id="11" name="Text 9"/>
          <p:cNvSpPr/>
          <p:nvPr/>
        </p:nvSpPr>
        <p:spPr>
          <a:xfrm>
            <a:off x="6716268" y="1463040"/>
            <a:ext cx="1947672" cy="457200"/>
          </a:xfrm>
          <a:prstGeom prst="rect">
            <a:avLst/>
          </a:prstGeom>
          <a:noFill/>
          <a:ln/>
        </p:spPr>
        <p:txBody>
          <a:bodyPr wrap="square" lIns="0" tIns="0" rIns="0" bIns="0" rtlCol="0" anchor="ctr"/>
          <a:lstStyle/>
          <a:p>
            <a:pPr marL="0" indent="0" algn="ctr">
              <a:buNone/>
            </a:pPr>
            <a:r>
              <a:rPr lang="en-US" sz="1050" b="1" dirty="0">
                <a:solidFill>
                  <a:srgbClr val="5E7A8A"/>
                </a:solidFill>
                <a:latin typeface="Calibri" pitchFamily="34" charset="0"/>
                <a:ea typeface="Calibri" pitchFamily="34" charset="-122"/>
                <a:cs typeface="Calibri" pitchFamily="34" charset="-120"/>
              </a:rPr>
              <a:t>ChileValora</a:t>
            </a:r>
            <a:endParaRPr lang="en-US" sz="1050" dirty="0"/>
          </a:p>
        </p:txBody>
      </p:sp>
      <p:sp>
        <p:nvSpPr>
          <p:cNvPr id="12" name="Shape 10"/>
          <p:cNvSpPr/>
          <p:nvPr/>
        </p:nvSpPr>
        <p:spPr>
          <a:xfrm>
            <a:off x="502920" y="2084832"/>
            <a:ext cx="1947672" cy="457200"/>
          </a:xfrm>
          <a:prstGeom prst="roundRect">
            <a:avLst>
              <a:gd name="adj" fmla="val 50000"/>
            </a:avLst>
          </a:prstGeom>
          <a:solidFill>
            <a:srgbClr val="EEF2F3"/>
          </a:solidFill>
          <a:ln w="12700">
            <a:solidFill>
              <a:srgbClr val="D3DCE0"/>
            </a:solidFill>
            <a:prstDash val="solid"/>
          </a:ln>
        </p:spPr>
        <p:txBody>
          <a:bodyPr/>
          <a:lstStyle/>
          <a:p>
            <a:endParaRPr lang="es-ES_tradnl"/>
          </a:p>
        </p:txBody>
      </p:sp>
      <p:sp>
        <p:nvSpPr>
          <p:cNvPr id="13" name="Text 11"/>
          <p:cNvSpPr/>
          <p:nvPr/>
        </p:nvSpPr>
        <p:spPr>
          <a:xfrm>
            <a:off x="502920" y="2084832"/>
            <a:ext cx="1947672" cy="457200"/>
          </a:xfrm>
          <a:prstGeom prst="rect">
            <a:avLst/>
          </a:prstGeom>
          <a:noFill/>
          <a:ln/>
        </p:spPr>
        <p:txBody>
          <a:bodyPr wrap="square" lIns="0" tIns="0" rIns="0" bIns="0" rtlCol="0" anchor="ctr"/>
          <a:lstStyle/>
          <a:p>
            <a:pPr marL="0" indent="0" algn="ctr">
              <a:buNone/>
            </a:pPr>
            <a:r>
              <a:rPr lang="en-US" sz="1050" b="1" dirty="0">
                <a:solidFill>
                  <a:srgbClr val="5E7A8A"/>
                </a:solidFill>
                <a:latin typeface="Calibri" pitchFamily="34" charset="0"/>
                <a:ea typeface="Calibri" pitchFamily="34" charset="-122"/>
                <a:cs typeface="Calibri" pitchFamily="34" charset="-120"/>
              </a:rPr>
              <a:t>CORFO</a:t>
            </a:r>
            <a:endParaRPr lang="en-US" sz="1050" dirty="0"/>
          </a:p>
        </p:txBody>
      </p:sp>
      <p:sp>
        <p:nvSpPr>
          <p:cNvPr id="14" name="Shape 12"/>
          <p:cNvSpPr/>
          <p:nvPr/>
        </p:nvSpPr>
        <p:spPr>
          <a:xfrm>
            <a:off x="2574036" y="2084832"/>
            <a:ext cx="1947672" cy="457200"/>
          </a:xfrm>
          <a:prstGeom prst="roundRect">
            <a:avLst>
              <a:gd name="adj" fmla="val 50000"/>
            </a:avLst>
          </a:prstGeom>
          <a:solidFill>
            <a:srgbClr val="EEF2F3"/>
          </a:solidFill>
          <a:ln w="12700">
            <a:solidFill>
              <a:srgbClr val="D3DCE0"/>
            </a:solidFill>
            <a:prstDash val="solid"/>
          </a:ln>
        </p:spPr>
        <p:txBody>
          <a:bodyPr/>
          <a:lstStyle/>
          <a:p>
            <a:endParaRPr lang="es-ES_tradnl"/>
          </a:p>
        </p:txBody>
      </p:sp>
      <p:sp>
        <p:nvSpPr>
          <p:cNvPr id="15" name="Text 13"/>
          <p:cNvSpPr/>
          <p:nvPr/>
        </p:nvSpPr>
        <p:spPr>
          <a:xfrm>
            <a:off x="2574036" y="2084832"/>
            <a:ext cx="1947672" cy="457200"/>
          </a:xfrm>
          <a:prstGeom prst="rect">
            <a:avLst/>
          </a:prstGeom>
          <a:noFill/>
          <a:ln/>
        </p:spPr>
        <p:txBody>
          <a:bodyPr wrap="square" lIns="0" tIns="0" rIns="0" bIns="0" rtlCol="0" anchor="ctr"/>
          <a:lstStyle/>
          <a:p>
            <a:pPr marL="0" indent="0" algn="ctr">
              <a:buNone/>
            </a:pPr>
            <a:r>
              <a:rPr lang="en-US" sz="1050" b="1" dirty="0">
                <a:solidFill>
                  <a:srgbClr val="5E7A8A"/>
                </a:solidFill>
                <a:latin typeface="Calibri" pitchFamily="34" charset="0"/>
                <a:ea typeface="Calibri" pitchFamily="34" charset="-122"/>
                <a:cs typeface="Calibri" pitchFamily="34" charset="-120"/>
              </a:rPr>
              <a:t>Gobiernos regionales</a:t>
            </a:r>
            <a:endParaRPr lang="en-US" sz="1050" dirty="0"/>
          </a:p>
        </p:txBody>
      </p:sp>
      <p:sp>
        <p:nvSpPr>
          <p:cNvPr id="16" name="Shape 14"/>
          <p:cNvSpPr/>
          <p:nvPr/>
        </p:nvSpPr>
        <p:spPr>
          <a:xfrm>
            <a:off x="4645152" y="2084832"/>
            <a:ext cx="1947672" cy="457200"/>
          </a:xfrm>
          <a:prstGeom prst="roundRect">
            <a:avLst>
              <a:gd name="adj" fmla="val 50000"/>
            </a:avLst>
          </a:prstGeom>
          <a:solidFill>
            <a:srgbClr val="EEF2F3"/>
          </a:solidFill>
          <a:ln w="12700">
            <a:solidFill>
              <a:srgbClr val="D3DCE0"/>
            </a:solidFill>
            <a:prstDash val="solid"/>
          </a:ln>
        </p:spPr>
        <p:txBody>
          <a:bodyPr/>
          <a:lstStyle/>
          <a:p>
            <a:endParaRPr lang="es-ES_tradnl"/>
          </a:p>
        </p:txBody>
      </p:sp>
      <p:sp>
        <p:nvSpPr>
          <p:cNvPr id="17" name="Text 15"/>
          <p:cNvSpPr/>
          <p:nvPr/>
        </p:nvSpPr>
        <p:spPr>
          <a:xfrm>
            <a:off x="4645152" y="2084832"/>
            <a:ext cx="1947672" cy="457200"/>
          </a:xfrm>
          <a:prstGeom prst="rect">
            <a:avLst/>
          </a:prstGeom>
          <a:noFill/>
          <a:ln/>
        </p:spPr>
        <p:txBody>
          <a:bodyPr wrap="square" lIns="0" tIns="0" rIns="0" bIns="0" rtlCol="0" anchor="ctr"/>
          <a:lstStyle/>
          <a:p>
            <a:pPr marL="0" indent="0" algn="ctr">
              <a:buNone/>
            </a:pPr>
            <a:r>
              <a:rPr lang="en-US" sz="1050" b="1" dirty="0">
                <a:solidFill>
                  <a:srgbClr val="5E7A8A"/>
                </a:solidFill>
                <a:latin typeface="Calibri" pitchFamily="34" charset="0"/>
                <a:ea typeface="Calibri" pitchFamily="34" charset="-122"/>
                <a:cs typeface="Calibri" pitchFamily="34" charset="-120"/>
              </a:rPr>
              <a:t>Liceos TP · CFT · IP</a:t>
            </a:r>
            <a:endParaRPr lang="en-US" sz="1050" dirty="0"/>
          </a:p>
        </p:txBody>
      </p:sp>
      <p:sp>
        <p:nvSpPr>
          <p:cNvPr id="18" name="Shape 16"/>
          <p:cNvSpPr/>
          <p:nvPr/>
        </p:nvSpPr>
        <p:spPr>
          <a:xfrm>
            <a:off x="6716268" y="2084832"/>
            <a:ext cx="1947672" cy="457200"/>
          </a:xfrm>
          <a:prstGeom prst="roundRect">
            <a:avLst>
              <a:gd name="adj" fmla="val 50000"/>
            </a:avLst>
          </a:prstGeom>
          <a:solidFill>
            <a:srgbClr val="EEF2F3"/>
          </a:solidFill>
          <a:ln w="12700">
            <a:solidFill>
              <a:srgbClr val="D3DCE0"/>
            </a:solidFill>
            <a:prstDash val="solid"/>
          </a:ln>
        </p:spPr>
        <p:txBody>
          <a:bodyPr/>
          <a:lstStyle/>
          <a:p>
            <a:endParaRPr lang="es-ES_tradnl"/>
          </a:p>
        </p:txBody>
      </p:sp>
      <p:sp>
        <p:nvSpPr>
          <p:cNvPr id="19" name="Text 17"/>
          <p:cNvSpPr/>
          <p:nvPr/>
        </p:nvSpPr>
        <p:spPr>
          <a:xfrm>
            <a:off x="6716268" y="2084832"/>
            <a:ext cx="1947672" cy="457200"/>
          </a:xfrm>
          <a:prstGeom prst="rect">
            <a:avLst/>
          </a:prstGeom>
          <a:noFill/>
          <a:ln/>
        </p:spPr>
        <p:txBody>
          <a:bodyPr wrap="square" lIns="0" tIns="0" rIns="0" bIns="0" rtlCol="0" anchor="ctr"/>
          <a:lstStyle/>
          <a:p>
            <a:pPr marL="0" indent="0" algn="ctr">
              <a:buNone/>
            </a:pPr>
            <a:r>
              <a:rPr lang="en-US" sz="1050" b="1" dirty="0">
                <a:solidFill>
                  <a:srgbClr val="5E7A8A"/>
                </a:solidFill>
                <a:latin typeface="Calibri" pitchFamily="34" charset="0"/>
                <a:ea typeface="Calibri" pitchFamily="34" charset="-122"/>
                <a:cs typeface="Calibri" pitchFamily="34" charset="-120"/>
              </a:rPr>
              <a:t>Gremios y empresas</a:t>
            </a:r>
            <a:endParaRPr lang="en-US" sz="1050" dirty="0"/>
          </a:p>
        </p:txBody>
      </p:sp>
      <p:sp>
        <p:nvSpPr>
          <p:cNvPr id="20" name="Text 18"/>
          <p:cNvSpPr/>
          <p:nvPr/>
        </p:nvSpPr>
        <p:spPr>
          <a:xfrm>
            <a:off x="502920" y="3337560"/>
            <a:ext cx="8138160" cy="1554480"/>
          </a:xfrm>
          <a:prstGeom prst="rect">
            <a:avLst/>
          </a:prstGeom>
          <a:noFill/>
          <a:ln/>
        </p:spPr>
        <p:txBody>
          <a:bodyPr wrap="square" lIns="0" tIns="0" rIns="0" bIns="0" rtlCol="0" anchor="ctr"/>
          <a:lstStyle/>
          <a:p>
            <a:pPr marL="342900" indent="-342900">
              <a:lnSpc>
                <a:spcPct val="125000"/>
              </a:lnSpc>
              <a:buSzPct val="100000"/>
              <a:buChar char="•"/>
            </a:pPr>
            <a:r>
              <a:rPr lang="en-US" sz="1300" dirty="0">
                <a:solidFill>
                  <a:srgbClr val="263640"/>
                </a:solidFill>
                <a:latin typeface="Calibri" pitchFamily="34" charset="0"/>
                <a:ea typeface="Calibri" pitchFamily="34" charset="-122"/>
                <a:cs typeface="Calibri" pitchFamily="34" charset="-120"/>
              </a:rPr>
              <a:t>Formación técnica: políticas dispersas entre ministerios, servicios e instituciones educativas, sin instancia que las coordine.</a:t>
            </a:r>
            <a:endParaRPr lang="en-US" sz="1300" dirty="0"/>
          </a:p>
          <a:p>
            <a:pPr marL="342900" indent="-342900">
              <a:lnSpc>
                <a:spcPct val="125000"/>
              </a:lnSpc>
              <a:buSzPct val="100000"/>
              <a:buChar char="•"/>
            </a:pPr>
            <a:r>
              <a:rPr lang="en-US" sz="1300" dirty="0">
                <a:solidFill>
                  <a:srgbClr val="263640"/>
                </a:solidFill>
                <a:latin typeface="Calibri" pitchFamily="34" charset="0"/>
                <a:ea typeface="Calibri" pitchFamily="34" charset="-122"/>
                <a:cs typeface="Calibri" pitchFamily="34" charset="-120"/>
              </a:rPr>
              <a:t>Encadenamientos: programas de apoyo a pymes, mesas sectoriales y consejos regionales sin una estrategia explícita que los integre.</a:t>
            </a:r>
            <a:endParaRPr lang="en-US" sz="1300" dirty="0"/>
          </a:p>
          <a:p>
            <a:pPr marL="342900" indent="-342900">
              <a:lnSpc>
                <a:spcPct val="125000"/>
              </a:lnSpc>
              <a:buSzPct val="100000"/>
              <a:buChar char="•"/>
            </a:pPr>
            <a:r>
              <a:rPr lang="en-US" sz="1300" dirty="0">
                <a:solidFill>
                  <a:srgbClr val="263640"/>
                </a:solidFill>
                <a:latin typeface="Calibri" pitchFamily="34" charset="0"/>
                <a:ea typeface="Calibri" pitchFamily="34" charset="-122"/>
                <a:cs typeface="Calibri" pitchFamily="34" charset="-120"/>
              </a:rPr>
              <a:t>Resultado: coordinación voluntaria y ad hoc, dependiente de personas y de ciclos políticos.</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263640"/>
        </a:solidFill>
        <a:effectLst/>
      </p:bgPr>
    </p:bg>
    <p:spTree>
      <p:nvGrpSpPr>
        <p:cNvPr id="1" name=""/>
        <p:cNvGrpSpPr/>
        <p:nvPr/>
      </p:nvGrpSpPr>
      <p:grpSpPr>
        <a:xfrm>
          <a:off x="0" y="0"/>
          <a:ext cx="0" cy="0"/>
          <a:chOff x="0" y="0"/>
          <a:chExt cx="0" cy="0"/>
        </a:xfrm>
      </p:grpSpPr>
      <p:sp>
        <p:nvSpPr>
          <p:cNvPr id="2" name="Text 0"/>
          <p:cNvSpPr/>
          <p:nvPr/>
        </p:nvSpPr>
        <p:spPr>
          <a:xfrm>
            <a:off x="548640" y="685800"/>
            <a:ext cx="4572000" cy="457200"/>
          </a:xfrm>
          <a:prstGeom prst="rect">
            <a:avLst/>
          </a:prstGeom>
          <a:noFill/>
          <a:ln/>
        </p:spPr>
        <p:txBody>
          <a:bodyPr wrap="square" lIns="0" tIns="0" rIns="0" bIns="0" rtlCol="0" anchor="ctr"/>
          <a:lstStyle/>
          <a:p>
            <a:pPr marL="0" indent="0">
              <a:buNone/>
            </a:pPr>
            <a:r>
              <a:rPr lang="en-US" sz="1500" b="1" kern="0" spc="300" dirty="0">
                <a:solidFill>
                  <a:srgbClr val="B05A2E"/>
                </a:solidFill>
                <a:latin typeface="Calibri" pitchFamily="34" charset="0"/>
                <a:ea typeface="Calibri" pitchFamily="34" charset="-122"/>
                <a:cs typeface="Calibri" pitchFamily="34" charset="-120"/>
              </a:rPr>
              <a:t>La tesis</a:t>
            </a:r>
            <a:endParaRPr lang="en-US" sz="1500" dirty="0"/>
          </a:p>
        </p:txBody>
      </p:sp>
      <p:sp>
        <p:nvSpPr>
          <p:cNvPr id="3" name="Text 1"/>
          <p:cNvSpPr/>
          <p:nvPr/>
        </p:nvSpPr>
        <p:spPr>
          <a:xfrm>
            <a:off x="548640" y="1371600"/>
            <a:ext cx="8046720" cy="2011680"/>
          </a:xfrm>
          <a:prstGeom prst="rect">
            <a:avLst/>
          </a:prstGeom>
          <a:noFill/>
          <a:ln/>
        </p:spPr>
        <p:txBody>
          <a:bodyPr wrap="square" lIns="0" tIns="0" rIns="0" bIns="0" rtlCol="0" anchor="ctr"/>
          <a:lstStyle/>
          <a:p>
            <a:pPr marL="0" indent="0">
              <a:lnSpc>
                <a:spcPts val="4000"/>
              </a:lnSpc>
              <a:buNone/>
            </a:pPr>
            <a:r>
              <a:rPr lang="en-US" sz="3000" b="1" dirty="0">
                <a:solidFill>
                  <a:srgbClr val="FFFFFF"/>
                </a:solidFill>
                <a:latin typeface="Cambria" pitchFamily="34" charset="0"/>
                <a:ea typeface="Cambria" pitchFamily="34" charset="-122"/>
                <a:cs typeface="Cambria" pitchFamily="34" charset="-120"/>
              </a:rPr>
              <a:t>La plataforma territorial ya existe:</a:t>
            </a:r>
            <a:endParaRPr lang="en-US" sz="3000" dirty="0"/>
          </a:p>
          <a:p>
            <a:pPr marL="0" indent="0">
              <a:lnSpc>
                <a:spcPts val="4000"/>
              </a:lnSpc>
              <a:buNone/>
            </a:pPr>
            <a:r>
              <a:rPr lang="en-US" sz="3000" b="1" dirty="0">
                <a:solidFill>
                  <a:srgbClr val="FFFFFF"/>
                </a:solidFill>
                <a:latin typeface="Cambria" pitchFamily="34" charset="0"/>
                <a:ea typeface="Cambria" pitchFamily="34" charset="-122"/>
                <a:cs typeface="Cambria" pitchFamily="34" charset="-120"/>
              </a:rPr>
              <a:t>los CDPR están constituidos y operando.</a:t>
            </a:r>
            <a:endParaRPr lang="en-US" sz="3000" dirty="0"/>
          </a:p>
          <a:p>
            <a:pPr marL="0" indent="0">
              <a:lnSpc>
                <a:spcPts val="4000"/>
              </a:lnSpc>
              <a:buNone/>
            </a:pPr>
            <a:r>
              <a:rPr lang="en-US" sz="3000" b="1" dirty="0">
                <a:solidFill>
                  <a:srgbClr val="FFFFFF"/>
                </a:solidFill>
                <a:latin typeface="Cambria" pitchFamily="34" charset="0"/>
                <a:ea typeface="Cambria" pitchFamily="34" charset="-122"/>
                <a:cs typeface="Cambria" pitchFamily="34" charset="-120"/>
              </a:rPr>
              <a:t>Lo que falta es construir sobre ellos.</a:t>
            </a:r>
            <a:endParaRPr lang="en-US" sz="3000" dirty="0"/>
          </a:p>
        </p:txBody>
      </p:sp>
      <p:sp>
        <p:nvSpPr>
          <p:cNvPr id="4" name="Text 2"/>
          <p:cNvSpPr/>
          <p:nvPr/>
        </p:nvSpPr>
        <p:spPr>
          <a:xfrm>
            <a:off x="548640" y="3566160"/>
            <a:ext cx="7863840" cy="1097280"/>
          </a:xfrm>
          <a:prstGeom prst="rect">
            <a:avLst/>
          </a:prstGeom>
          <a:noFill/>
          <a:ln/>
        </p:spPr>
        <p:txBody>
          <a:bodyPr wrap="square" lIns="0" tIns="0" rIns="0" bIns="0" rtlCol="0" anchor="ctr"/>
          <a:lstStyle/>
          <a:p>
            <a:pPr marL="0" indent="0">
              <a:buNone/>
            </a:pPr>
            <a:r>
              <a:rPr lang="en-US" sz="1400" dirty="0">
                <a:solidFill>
                  <a:srgbClr val="C9D4DA"/>
                </a:solidFill>
                <a:latin typeface="Calibri" pitchFamily="34" charset="0"/>
                <a:ea typeface="Calibri" pitchFamily="34" charset="-122"/>
                <a:cs typeface="Calibri" pitchFamily="34" charset="-120"/>
              </a:rPr>
              <a:t>Los Comités de Desarrollo Productivo Regional —diseñados e implementados desde CORFO entre 2022 y 2025, con capacidad de decisión presupuestaria ya instalada— son la base sobre la cual estructurar los dos temas nuevos de esta agenda: encadenamientos productivos y formación dual.</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566928"/>
          </a:xfrm>
          <a:prstGeom prst="rect">
            <a:avLst/>
          </a:prstGeom>
          <a:noFill/>
          <a:ln/>
        </p:spPr>
        <p:txBody>
          <a:bodyPr wrap="square" lIns="0" tIns="0" rIns="0" bIns="0" rtlCol="0" anchor="ctr"/>
          <a:lstStyle/>
          <a:p>
            <a:pPr marL="0" indent="0">
              <a:buNone/>
            </a:pPr>
            <a:r>
              <a:rPr lang="en-US" sz="2700" b="1" dirty="0">
                <a:solidFill>
                  <a:srgbClr val="263640"/>
                </a:solidFill>
                <a:latin typeface="Cambria" pitchFamily="34" charset="0"/>
                <a:ea typeface="Cambria" pitchFamily="34" charset="-122"/>
                <a:cs typeface="Cambria" pitchFamily="34" charset="-120"/>
              </a:rPr>
              <a:t>Los CDPR: la plataforma ya existe</a:t>
            </a:r>
            <a:endParaRPr lang="en-US" sz="2700" dirty="0"/>
          </a:p>
        </p:txBody>
      </p:sp>
      <p:sp>
        <p:nvSpPr>
          <p:cNvPr id="3" name="Text 1"/>
          <p:cNvSpPr/>
          <p:nvPr/>
        </p:nvSpPr>
        <p:spPr>
          <a:xfrm>
            <a:off x="502920" y="841248"/>
            <a:ext cx="8138160" cy="329184"/>
          </a:xfrm>
          <a:prstGeom prst="rect">
            <a:avLst/>
          </a:prstGeom>
          <a:noFill/>
          <a:ln/>
        </p:spPr>
        <p:txBody>
          <a:bodyPr wrap="square" lIns="0" tIns="0" rIns="0" bIns="0" rtlCol="0" anchor="ctr"/>
          <a:lstStyle/>
          <a:p>
            <a:pPr marL="0" indent="0">
              <a:buNone/>
            </a:pPr>
            <a:r>
              <a:rPr lang="en-US" sz="1350" i="1" dirty="0">
                <a:solidFill>
                  <a:srgbClr val="5B6770"/>
                </a:solidFill>
                <a:latin typeface="Calibri" pitchFamily="34" charset="0"/>
                <a:ea typeface="Calibri" pitchFamily="34" charset="-122"/>
                <a:cs typeface="Calibri" pitchFamily="34" charset="-120"/>
              </a:rPr>
              <a:t>Institucionalidad constituida entre 2022 y 2025, con estructura y gobernanza definidas</a:t>
            </a:r>
            <a:endParaRPr lang="en-US" sz="1350" dirty="0"/>
          </a:p>
        </p:txBody>
      </p:sp>
      <p:sp>
        <p:nvSpPr>
          <p:cNvPr id="4" name="Shape 2"/>
          <p:cNvSpPr/>
          <p:nvPr/>
        </p:nvSpPr>
        <p:spPr>
          <a:xfrm>
            <a:off x="502920" y="1371600"/>
            <a:ext cx="3986784" cy="1078992"/>
          </a:xfrm>
          <a:prstGeom prst="roundRect">
            <a:avLst>
              <a:gd name="adj" fmla="val 5085"/>
            </a:avLst>
          </a:prstGeom>
          <a:solidFill>
            <a:srgbClr val="EEF2F3"/>
          </a:solidFill>
          <a:ln/>
        </p:spPr>
        <p:txBody>
          <a:bodyPr/>
          <a:lstStyle/>
          <a:p>
            <a:endParaRPr lang="es-ES_tradnl"/>
          </a:p>
        </p:txBody>
      </p:sp>
      <p:sp>
        <p:nvSpPr>
          <p:cNvPr id="5" name="Text 3"/>
          <p:cNvSpPr/>
          <p:nvPr/>
        </p:nvSpPr>
        <p:spPr>
          <a:xfrm>
            <a:off x="731520" y="1481328"/>
            <a:ext cx="3529584" cy="457200"/>
          </a:xfrm>
          <a:prstGeom prst="rect">
            <a:avLst/>
          </a:prstGeom>
          <a:noFill/>
          <a:ln/>
        </p:spPr>
        <p:txBody>
          <a:bodyPr wrap="square" lIns="0" tIns="0" rIns="0" bIns="0" rtlCol="0" anchor="ctr"/>
          <a:lstStyle/>
          <a:p>
            <a:pPr marL="0" indent="0">
              <a:buNone/>
            </a:pPr>
            <a:r>
              <a:rPr lang="en-US" sz="3000" b="1" dirty="0">
                <a:solidFill>
                  <a:srgbClr val="B05A2E"/>
                </a:solidFill>
                <a:latin typeface="Cambria" pitchFamily="34" charset="0"/>
                <a:ea typeface="Cambria" pitchFamily="34" charset="-122"/>
                <a:cs typeface="Cambria" pitchFamily="34" charset="-120"/>
              </a:rPr>
              <a:t>16</a:t>
            </a:r>
            <a:r>
              <a:rPr lang="en-US" sz="1300" b="1" dirty="0">
                <a:solidFill>
                  <a:srgbClr val="263640"/>
                </a:solidFill>
                <a:latin typeface="Calibri" pitchFamily="34" charset="0"/>
                <a:ea typeface="Calibri" pitchFamily="34" charset="-122"/>
                <a:cs typeface="Calibri" pitchFamily="34" charset="-120"/>
              </a:rPr>
              <a:t> regiones</a:t>
            </a:r>
            <a:endParaRPr lang="en-US" sz="3000" dirty="0"/>
          </a:p>
        </p:txBody>
      </p:sp>
      <p:sp>
        <p:nvSpPr>
          <p:cNvPr id="6" name="Text 4"/>
          <p:cNvSpPr/>
          <p:nvPr/>
        </p:nvSpPr>
        <p:spPr>
          <a:xfrm>
            <a:off x="731520" y="1975104"/>
            <a:ext cx="3529584" cy="411480"/>
          </a:xfrm>
          <a:prstGeom prst="rect">
            <a:avLst/>
          </a:prstGeom>
          <a:noFill/>
          <a:ln/>
        </p:spPr>
        <p:txBody>
          <a:bodyPr wrap="square" lIns="0" tIns="0" rIns="0" bIns="0" rtlCol="0" anchor="ctr"/>
          <a:lstStyle/>
          <a:p>
            <a:pPr marL="0" indent="0">
              <a:buNone/>
            </a:pPr>
            <a:r>
              <a:rPr lang="en-US" sz="1050" dirty="0">
                <a:solidFill>
                  <a:srgbClr val="5B6770"/>
                </a:solidFill>
                <a:latin typeface="Calibri" pitchFamily="34" charset="0"/>
                <a:ea typeface="Calibri" pitchFamily="34" charset="-122"/>
                <a:cs typeface="Calibri" pitchFamily="34" charset="-120"/>
              </a:rPr>
              <a:t>Comités constituidos y operando a lo largo del país</a:t>
            </a:r>
            <a:endParaRPr lang="en-US" sz="1050" dirty="0"/>
          </a:p>
        </p:txBody>
      </p:sp>
      <p:sp>
        <p:nvSpPr>
          <p:cNvPr id="7" name="Shape 5"/>
          <p:cNvSpPr/>
          <p:nvPr/>
        </p:nvSpPr>
        <p:spPr>
          <a:xfrm>
            <a:off x="4672584" y="1371600"/>
            <a:ext cx="3986784" cy="1078992"/>
          </a:xfrm>
          <a:prstGeom prst="roundRect">
            <a:avLst>
              <a:gd name="adj" fmla="val 5085"/>
            </a:avLst>
          </a:prstGeom>
          <a:solidFill>
            <a:srgbClr val="EEF2F3"/>
          </a:solidFill>
          <a:ln/>
        </p:spPr>
        <p:txBody>
          <a:bodyPr/>
          <a:lstStyle/>
          <a:p>
            <a:endParaRPr lang="es-ES_tradnl"/>
          </a:p>
        </p:txBody>
      </p:sp>
      <p:sp>
        <p:nvSpPr>
          <p:cNvPr id="8" name="Text 6"/>
          <p:cNvSpPr/>
          <p:nvPr/>
        </p:nvSpPr>
        <p:spPr>
          <a:xfrm>
            <a:off x="4901184" y="1481328"/>
            <a:ext cx="3529584" cy="457200"/>
          </a:xfrm>
          <a:prstGeom prst="rect">
            <a:avLst/>
          </a:prstGeom>
          <a:noFill/>
          <a:ln/>
        </p:spPr>
        <p:txBody>
          <a:bodyPr wrap="square" lIns="0" tIns="0" rIns="0" bIns="0" rtlCol="0" anchor="ctr"/>
          <a:lstStyle/>
          <a:p>
            <a:pPr marL="0" indent="0">
              <a:buNone/>
            </a:pPr>
            <a:r>
              <a:rPr lang="en-US" sz="3000" b="1" dirty="0">
                <a:solidFill>
                  <a:srgbClr val="B05A2E"/>
                </a:solidFill>
                <a:latin typeface="Cambria" pitchFamily="34" charset="0"/>
                <a:ea typeface="Cambria" pitchFamily="34" charset="-122"/>
                <a:cs typeface="Cambria" pitchFamily="34" charset="-120"/>
              </a:rPr>
              <a:t>3</a:t>
            </a:r>
            <a:r>
              <a:rPr lang="en-US" sz="1300" b="1" dirty="0">
                <a:solidFill>
                  <a:srgbClr val="263640"/>
                </a:solidFill>
                <a:latin typeface="Calibri" pitchFamily="34" charset="0"/>
                <a:ea typeface="Calibri" pitchFamily="34" charset="-122"/>
                <a:cs typeface="Calibri" pitchFamily="34" charset="-120"/>
              </a:rPr>
              <a:t> estamentos</a:t>
            </a:r>
            <a:endParaRPr lang="en-US" sz="3000" dirty="0"/>
          </a:p>
        </p:txBody>
      </p:sp>
      <p:sp>
        <p:nvSpPr>
          <p:cNvPr id="9" name="Text 7"/>
          <p:cNvSpPr/>
          <p:nvPr/>
        </p:nvSpPr>
        <p:spPr>
          <a:xfrm>
            <a:off x="4901184" y="1975104"/>
            <a:ext cx="3529584" cy="411480"/>
          </a:xfrm>
          <a:prstGeom prst="rect">
            <a:avLst/>
          </a:prstGeom>
          <a:noFill/>
          <a:ln/>
        </p:spPr>
        <p:txBody>
          <a:bodyPr wrap="square" lIns="0" tIns="0" rIns="0" bIns="0" rtlCol="0" anchor="ctr"/>
          <a:lstStyle/>
          <a:p>
            <a:pPr marL="0" indent="0">
              <a:buNone/>
            </a:pPr>
            <a:r>
              <a:rPr lang="en-US" sz="1050" dirty="0">
                <a:solidFill>
                  <a:srgbClr val="5B6770"/>
                </a:solidFill>
                <a:latin typeface="Calibri" pitchFamily="34" charset="0"/>
                <a:ea typeface="Calibri" pitchFamily="34" charset="-122"/>
                <a:cs typeface="Calibri" pitchFamily="34" charset="-120"/>
              </a:rPr>
              <a:t>Gobernanza tripartita: sector público, privado y academia</a:t>
            </a:r>
            <a:endParaRPr lang="en-US" sz="1050" dirty="0"/>
          </a:p>
        </p:txBody>
      </p:sp>
      <p:sp>
        <p:nvSpPr>
          <p:cNvPr id="10" name="Shape 8"/>
          <p:cNvSpPr/>
          <p:nvPr/>
        </p:nvSpPr>
        <p:spPr>
          <a:xfrm>
            <a:off x="502920" y="2578608"/>
            <a:ext cx="3986784" cy="1078992"/>
          </a:xfrm>
          <a:prstGeom prst="roundRect">
            <a:avLst>
              <a:gd name="adj" fmla="val 5085"/>
            </a:avLst>
          </a:prstGeom>
          <a:solidFill>
            <a:srgbClr val="EEF2F3"/>
          </a:solidFill>
          <a:ln/>
        </p:spPr>
        <p:txBody>
          <a:bodyPr/>
          <a:lstStyle/>
          <a:p>
            <a:endParaRPr lang="es-ES_tradnl"/>
          </a:p>
        </p:txBody>
      </p:sp>
      <p:sp>
        <p:nvSpPr>
          <p:cNvPr id="11" name="Text 9"/>
          <p:cNvSpPr/>
          <p:nvPr/>
        </p:nvSpPr>
        <p:spPr>
          <a:xfrm>
            <a:off x="731520" y="2688336"/>
            <a:ext cx="3529584" cy="457200"/>
          </a:xfrm>
          <a:prstGeom prst="rect">
            <a:avLst/>
          </a:prstGeom>
          <a:noFill/>
          <a:ln/>
        </p:spPr>
        <p:txBody>
          <a:bodyPr wrap="square" lIns="0" tIns="0" rIns="0" bIns="0" rtlCol="0" anchor="ctr"/>
          <a:lstStyle/>
          <a:p>
            <a:pPr marL="0" indent="0">
              <a:buNone/>
            </a:pPr>
            <a:r>
              <a:rPr lang="en-US" sz="3000" b="1" dirty="0">
                <a:solidFill>
                  <a:srgbClr val="B05A2E"/>
                </a:solidFill>
                <a:latin typeface="Cambria" pitchFamily="34" charset="0"/>
                <a:ea typeface="Cambria" pitchFamily="34" charset="-122"/>
                <a:cs typeface="Cambria" pitchFamily="34" charset="-120"/>
              </a:rPr>
              <a:t>33</a:t>
            </a:r>
            <a:r>
              <a:rPr lang="en-US" sz="1300" b="1" dirty="0">
                <a:solidFill>
                  <a:srgbClr val="263640"/>
                </a:solidFill>
                <a:latin typeface="Calibri" pitchFamily="34" charset="0"/>
                <a:ea typeface="Calibri" pitchFamily="34" charset="-122"/>
                <a:cs typeface="Calibri" pitchFamily="34" charset="-120"/>
              </a:rPr>
              <a:t> instrumentos</a:t>
            </a:r>
            <a:endParaRPr lang="en-US" sz="3000" dirty="0"/>
          </a:p>
        </p:txBody>
      </p:sp>
      <p:sp>
        <p:nvSpPr>
          <p:cNvPr id="12" name="Text 10"/>
          <p:cNvSpPr/>
          <p:nvPr/>
        </p:nvSpPr>
        <p:spPr>
          <a:xfrm>
            <a:off x="731520" y="3182112"/>
            <a:ext cx="3529584" cy="411480"/>
          </a:xfrm>
          <a:prstGeom prst="rect">
            <a:avLst/>
          </a:prstGeom>
          <a:noFill/>
          <a:ln/>
        </p:spPr>
        <p:txBody>
          <a:bodyPr wrap="square" lIns="0" tIns="0" rIns="0" bIns="0" rtlCol="0" anchor="ctr"/>
          <a:lstStyle/>
          <a:p>
            <a:pPr marL="0" indent="0">
              <a:buNone/>
            </a:pPr>
            <a:r>
              <a:rPr lang="en-US" sz="1050" dirty="0">
                <a:solidFill>
                  <a:srgbClr val="5B6770"/>
                </a:solidFill>
                <a:latin typeface="Calibri" pitchFamily="34" charset="0"/>
                <a:ea typeface="Calibri" pitchFamily="34" charset="-122"/>
                <a:cs typeface="Calibri" pitchFamily="34" charset="-120"/>
              </a:rPr>
              <a:t>24 de CORFO y 9 de Sercotec, con decisión presupuestaria anual</a:t>
            </a:r>
            <a:endParaRPr lang="en-US" sz="1050" dirty="0"/>
          </a:p>
        </p:txBody>
      </p:sp>
      <p:sp>
        <p:nvSpPr>
          <p:cNvPr id="13" name="Shape 11"/>
          <p:cNvSpPr/>
          <p:nvPr/>
        </p:nvSpPr>
        <p:spPr>
          <a:xfrm>
            <a:off x="4672584" y="2578608"/>
            <a:ext cx="3986784" cy="1078992"/>
          </a:xfrm>
          <a:prstGeom prst="roundRect">
            <a:avLst>
              <a:gd name="adj" fmla="val 5085"/>
            </a:avLst>
          </a:prstGeom>
          <a:solidFill>
            <a:srgbClr val="EEF2F3"/>
          </a:solidFill>
          <a:ln/>
        </p:spPr>
        <p:txBody>
          <a:bodyPr/>
          <a:lstStyle/>
          <a:p>
            <a:endParaRPr lang="es-ES_tradnl"/>
          </a:p>
        </p:txBody>
      </p:sp>
      <p:sp>
        <p:nvSpPr>
          <p:cNvPr id="14" name="Text 12"/>
          <p:cNvSpPr/>
          <p:nvPr/>
        </p:nvSpPr>
        <p:spPr>
          <a:xfrm>
            <a:off x="4901184" y="2688336"/>
            <a:ext cx="3529584" cy="457200"/>
          </a:xfrm>
          <a:prstGeom prst="rect">
            <a:avLst/>
          </a:prstGeom>
          <a:noFill/>
          <a:ln/>
        </p:spPr>
        <p:txBody>
          <a:bodyPr wrap="square" lIns="0" tIns="0" rIns="0" bIns="0" rtlCol="0" anchor="ctr"/>
          <a:lstStyle/>
          <a:p>
            <a:pPr marL="0" indent="0">
              <a:buNone/>
            </a:pPr>
            <a:r>
              <a:rPr lang="en-US" sz="3000" b="1" dirty="0">
                <a:solidFill>
                  <a:srgbClr val="B05A2E"/>
                </a:solidFill>
                <a:latin typeface="Cambria" pitchFamily="34" charset="0"/>
                <a:ea typeface="Cambria" pitchFamily="34" charset="-122"/>
                <a:cs typeface="Cambria" pitchFamily="34" charset="-120"/>
              </a:rPr>
              <a:t>$175</a:t>
            </a:r>
            <a:r>
              <a:rPr lang="en-US" sz="1300" b="1" dirty="0">
                <a:solidFill>
                  <a:srgbClr val="263640"/>
                </a:solidFill>
                <a:latin typeface="Calibri" pitchFamily="34" charset="0"/>
                <a:ea typeface="Calibri" pitchFamily="34" charset="-122"/>
                <a:cs typeface="Calibri" pitchFamily="34" charset="-120"/>
              </a:rPr>
              <a:t> mil millones</a:t>
            </a:r>
            <a:endParaRPr lang="en-US" sz="3000" dirty="0"/>
          </a:p>
        </p:txBody>
      </p:sp>
      <p:sp>
        <p:nvSpPr>
          <p:cNvPr id="15" name="Text 13"/>
          <p:cNvSpPr/>
          <p:nvPr/>
        </p:nvSpPr>
        <p:spPr>
          <a:xfrm>
            <a:off x="4901184" y="3182112"/>
            <a:ext cx="3529584" cy="411480"/>
          </a:xfrm>
          <a:prstGeom prst="rect">
            <a:avLst/>
          </a:prstGeom>
          <a:noFill/>
          <a:ln/>
        </p:spPr>
        <p:txBody>
          <a:bodyPr wrap="square" lIns="0" tIns="0" rIns="0" bIns="0" rtlCol="0" anchor="ctr"/>
          <a:lstStyle/>
          <a:p>
            <a:pPr marL="0" indent="0">
              <a:buNone/>
            </a:pPr>
            <a:r>
              <a:rPr lang="en-US" sz="1050" dirty="0">
                <a:solidFill>
                  <a:srgbClr val="5B6770"/>
                </a:solidFill>
                <a:latin typeface="Calibri" pitchFamily="34" charset="0"/>
                <a:ea typeface="Calibri" pitchFamily="34" charset="-122"/>
                <a:cs typeface="Calibri" pitchFamily="34" charset="-120"/>
              </a:rPr>
              <a:t>Recursos movilizados entre 2022 y 2025</a:t>
            </a:r>
            <a:endParaRPr lang="en-US" sz="1050" dirty="0"/>
          </a:p>
        </p:txBody>
      </p:sp>
      <p:sp>
        <p:nvSpPr>
          <p:cNvPr id="16" name="Shape 14"/>
          <p:cNvSpPr/>
          <p:nvPr/>
        </p:nvSpPr>
        <p:spPr>
          <a:xfrm>
            <a:off x="502920" y="3886200"/>
            <a:ext cx="8156448" cy="868680"/>
          </a:xfrm>
          <a:prstGeom prst="roundRect">
            <a:avLst>
              <a:gd name="adj" fmla="val 6316"/>
            </a:avLst>
          </a:prstGeom>
          <a:solidFill>
            <a:srgbClr val="F6EFE7"/>
          </a:solidFill>
          <a:ln/>
        </p:spPr>
        <p:txBody>
          <a:bodyPr/>
          <a:lstStyle/>
          <a:p>
            <a:endParaRPr lang="es-ES_tradnl"/>
          </a:p>
        </p:txBody>
      </p:sp>
      <p:sp>
        <p:nvSpPr>
          <p:cNvPr id="17" name="Text 15"/>
          <p:cNvSpPr/>
          <p:nvPr/>
        </p:nvSpPr>
        <p:spPr>
          <a:xfrm>
            <a:off x="777240" y="4023360"/>
            <a:ext cx="7635240" cy="621792"/>
          </a:xfrm>
          <a:prstGeom prst="rect">
            <a:avLst/>
          </a:prstGeom>
          <a:noFill/>
          <a:ln/>
        </p:spPr>
        <p:txBody>
          <a:bodyPr wrap="square" lIns="0" tIns="0" rIns="0" bIns="0" rtlCol="0" anchor="ctr"/>
          <a:lstStyle/>
          <a:p>
            <a:pPr marL="0" indent="0">
              <a:buNone/>
            </a:pPr>
            <a:r>
              <a:rPr lang="en-US" sz="1200" b="1" dirty="0">
                <a:solidFill>
                  <a:srgbClr val="B05A2E"/>
                </a:solidFill>
                <a:latin typeface="Calibri" pitchFamily="34" charset="0"/>
                <a:ea typeface="Calibri" pitchFamily="34" charset="-122"/>
                <a:cs typeface="Calibri" pitchFamily="34" charset="-120"/>
              </a:rPr>
              <a:t>La oportunidad: </a:t>
            </a:r>
            <a:r>
              <a:rPr lang="en-US" sz="1200" dirty="0">
                <a:solidFill>
                  <a:srgbClr val="263640"/>
                </a:solidFill>
                <a:latin typeface="Calibri" pitchFamily="34" charset="0"/>
                <a:ea typeface="Calibri" pitchFamily="34" charset="-122"/>
                <a:cs typeface="Calibri" pitchFamily="34" charset="-120"/>
              </a:rPr>
              <a:t>los CDPR ya deciden — asignan año a año el presupuesto de los instrumentos de fomento de CORFO y Sercotec. La propuesta es trabajar sobre esa plataforma decisora en dos temas nuevos: encadenamientos productivos y formación dual.</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566928"/>
          </a:xfrm>
          <a:prstGeom prst="rect">
            <a:avLst/>
          </a:prstGeom>
          <a:noFill/>
          <a:ln/>
        </p:spPr>
        <p:txBody>
          <a:bodyPr wrap="square" lIns="0" tIns="0" rIns="0" bIns="0" rtlCol="0" anchor="ctr"/>
          <a:lstStyle/>
          <a:p>
            <a:pPr marL="0" indent="0">
              <a:buNone/>
            </a:pPr>
            <a:r>
              <a:rPr lang="en-US" sz="2700" b="1" dirty="0">
                <a:solidFill>
                  <a:srgbClr val="263640"/>
                </a:solidFill>
                <a:latin typeface="Cambria" pitchFamily="34" charset="0"/>
                <a:ea typeface="Cambria" pitchFamily="34" charset="-122"/>
                <a:cs typeface="Cambria" pitchFamily="34" charset="-120"/>
              </a:rPr>
              <a:t>Del CDPR de fomento al CDPR articulador</a:t>
            </a:r>
            <a:endParaRPr lang="en-US" sz="2700" dirty="0"/>
          </a:p>
        </p:txBody>
      </p:sp>
      <p:sp>
        <p:nvSpPr>
          <p:cNvPr id="3" name="Text 1"/>
          <p:cNvSpPr/>
          <p:nvPr/>
        </p:nvSpPr>
        <p:spPr>
          <a:xfrm>
            <a:off x="502920" y="841248"/>
            <a:ext cx="8138160" cy="329184"/>
          </a:xfrm>
          <a:prstGeom prst="rect">
            <a:avLst/>
          </a:prstGeom>
          <a:noFill/>
          <a:ln/>
        </p:spPr>
        <p:txBody>
          <a:bodyPr wrap="square" lIns="0" tIns="0" rIns="0" bIns="0" rtlCol="0" anchor="ctr"/>
          <a:lstStyle/>
          <a:p>
            <a:pPr marL="0" indent="0">
              <a:buNone/>
            </a:pPr>
            <a:r>
              <a:rPr lang="en-US" sz="1350" i="1" dirty="0">
                <a:solidFill>
                  <a:srgbClr val="5B6770"/>
                </a:solidFill>
                <a:latin typeface="Calibri" pitchFamily="34" charset="0"/>
                <a:ea typeface="Calibri" pitchFamily="34" charset="-122"/>
                <a:cs typeface="Calibri" pitchFamily="34" charset="-120"/>
              </a:rPr>
              <a:t>Cuatro componentes de habilitación para construir sobre la estructura existente</a:t>
            </a:r>
            <a:endParaRPr lang="en-US" sz="1350" dirty="0"/>
          </a:p>
        </p:txBody>
      </p:sp>
      <p:sp>
        <p:nvSpPr>
          <p:cNvPr id="4" name="Shape 2"/>
          <p:cNvSpPr/>
          <p:nvPr/>
        </p:nvSpPr>
        <p:spPr>
          <a:xfrm>
            <a:off x="502920" y="1371600"/>
            <a:ext cx="3986784" cy="1261872"/>
          </a:xfrm>
          <a:prstGeom prst="roundRect">
            <a:avLst>
              <a:gd name="adj" fmla="val 4348"/>
            </a:avLst>
          </a:prstGeom>
          <a:solidFill>
            <a:srgbClr val="EEF2F3"/>
          </a:solidFill>
          <a:ln/>
        </p:spPr>
        <p:txBody>
          <a:bodyPr/>
          <a:lstStyle/>
          <a:p>
            <a:endParaRPr lang="es-ES_tradnl"/>
          </a:p>
        </p:txBody>
      </p:sp>
      <p:sp>
        <p:nvSpPr>
          <p:cNvPr id="5" name="Shape 3"/>
          <p:cNvSpPr/>
          <p:nvPr/>
        </p:nvSpPr>
        <p:spPr>
          <a:xfrm>
            <a:off x="649224" y="1517904"/>
            <a:ext cx="420624" cy="420624"/>
          </a:xfrm>
          <a:prstGeom prst="ellipse">
            <a:avLst/>
          </a:prstGeom>
          <a:solidFill>
            <a:srgbClr val="5E7A8A"/>
          </a:solidFill>
          <a:ln/>
        </p:spPr>
        <p:txBody>
          <a:bodyPr/>
          <a:lstStyle/>
          <a:p>
            <a:endParaRPr lang="es-ES_tradnl"/>
          </a:p>
        </p:txBody>
      </p:sp>
      <p:pic>
        <p:nvPicPr>
          <p:cNvPr id="6" name="Image 0" descr="preencoded.png"/>
          <p:cNvPicPr>
            <a:picLocks noChangeAspect="1"/>
          </p:cNvPicPr>
          <p:nvPr/>
        </p:nvPicPr>
        <p:blipFill>
          <a:blip r:embed="rId3"/>
          <a:stretch>
            <a:fillRect/>
          </a:stretch>
        </p:blipFill>
        <p:spPr>
          <a:xfrm>
            <a:off x="758586" y="1627266"/>
            <a:ext cx="201900" cy="201900"/>
          </a:xfrm>
          <a:prstGeom prst="rect">
            <a:avLst/>
          </a:prstGeom>
        </p:spPr>
      </p:pic>
      <p:sp>
        <p:nvSpPr>
          <p:cNvPr id="7" name="Text 4"/>
          <p:cNvSpPr/>
          <p:nvPr/>
        </p:nvSpPr>
        <p:spPr>
          <a:xfrm>
            <a:off x="1188720" y="1490472"/>
            <a:ext cx="3163824" cy="457200"/>
          </a:xfrm>
          <a:prstGeom prst="rect">
            <a:avLst/>
          </a:prstGeom>
          <a:noFill/>
          <a:ln/>
        </p:spPr>
        <p:txBody>
          <a:bodyPr wrap="square" lIns="0" tIns="0" rIns="0" bIns="0" rtlCol="0" anchor="ctr"/>
          <a:lstStyle/>
          <a:p>
            <a:pPr marL="0" indent="0">
              <a:buNone/>
            </a:pPr>
            <a:r>
              <a:rPr lang="en-US" sz="1200" b="1" dirty="0">
                <a:solidFill>
                  <a:srgbClr val="263640"/>
                </a:solidFill>
                <a:latin typeface="Calibri" pitchFamily="34" charset="0"/>
                <a:ea typeface="Calibri" pitchFamily="34" charset="-122"/>
                <a:cs typeface="Calibri" pitchFamily="34" charset="-120"/>
              </a:rPr>
              <a:t>1 · Mandato explícito</a:t>
            </a:r>
            <a:endParaRPr lang="en-US" sz="1200" dirty="0"/>
          </a:p>
        </p:txBody>
      </p:sp>
      <p:sp>
        <p:nvSpPr>
          <p:cNvPr id="8" name="Text 5"/>
          <p:cNvSpPr/>
          <p:nvPr/>
        </p:nvSpPr>
        <p:spPr>
          <a:xfrm>
            <a:off x="649224" y="1938528"/>
            <a:ext cx="3694176" cy="658368"/>
          </a:xfrm>
          <a:prstGeom prst="rect">
            <a:avLst/>
          </a:prstGeom>
          <a:noFill/>
          <a:ln/>
        </p:spPr>
        <p:txBody>
          <a:bodyPr wrap="square" lIns="0" tIns="0" rIns="0" bIns="0" rtlCol="0" anchor="ctr"/>
          <a:lstStyle/>
          <a:p>
            <a:pPr marL="0" indent="0">
              <a:buNone/>
            </a:pPr>
            <a:r>
              <a:rPr lang="en-US" sz="1000" dirty="0">
                <a:solidFill>
                  <a:srgbClr val="5B6770"/>
                </a:solidFill>
                <a:latin typeface="Calibri" pitchFamily="34" charset="0"/>
                <a:ea typeface="Calibri" pitchFamily="34" charset="-122"/>
                <a:cs typeface="Calibri" pitchFamily="34" charset="-120"/>
              </a:rPr>
              <a:t>Ampliar formalmente las funciones del CDPR —hoy centradas en fomento— hacia encadenamiento gran empresa–pyme y formación dual.</a:t>
            </a:r>
            <a:endParaRPr lang="en-US" sz="1000" dirty="0"/>
          </a:p>
        </p:txBody>
      </p:sp>
      <p:sp>
        <p:nvSpPr>
          <p:cNvPr id="9" name="Shape 6"/>
          <p:cNvSpPr/>
          <p:nvPr/>
        </p:nvSpPr>
        <p:spPr>
          <a:xfrm>
            <a:off x="4672584" y="1371600"/>
            <a:ext cx="3986784" cy="1261872"/>
          </a:xfrm>
          <a:prstGeom prst="roundRect">
            <a:avLst>
              <a:gd name="adj" fmla="val 4348"/>
            </a:avLst>
          </a:prstGeom>
          <a:solidFill>
            <a:srgbClr val="EEF2F3"/>
          </a:solidFill>
          <a:ln/>
        </p:spPr>
        <p:txBody>
          <a:bodyPr/>
          <a:lstStyle/>
          <a:p>
            <a:endParaRPr lang="es-ES_tradnl"/>
          </a:p>
        </p:txBody>
      </p:sp>
      <p:sp>
        <p:nvSpPr>
          <p:cNvPr id="10" name="Shape 7"/>
          <p:cNvSpPr/>
          <p:nvPr/>
        </p:nvSpPr>
        <p:spPr>
          <a:xfrm>
            <a:off x="4818888" y="1517904"/>
            <a:ext cx="420624" cy="420624"/>
          </a:xfrm>
          <a:prstGeom prst="ellipse">
            <a:avLst/>
          </a:prstGeom>
          <a:solidFill>
            <a:srgbClr val="5E7A8A"/>
          </a:solidFill>
          <a:ln/>
        </p:spPr>
        <p:txBody>
          <a:bodyPr/>
          <a:lstStyle/>
          <a:p>
            <a:endParaRPr lang="es-ES_tradnl"/>
          </a:p>
        </p:txBody>
      </p:sp>
      <p:pic>
        <p:nvPicPr>
          <p:cNvPr id="11" name="Image 1" descr="preencoded.png"/>
          <p:cNvPicPr>
            <a:picLocks noChangeAspect="1"/>
          </p:cNvPicPr>
          <p:nvPr/>
        </p:nvPicPr>
        <p:blipFill>
          <a:blip r:embed="rId4"/>
          <a:stretch>
            <a:fillRect/>
          </a:stretch>
        </p:blipFill>
        <p:spPr>
          <a:xfrm>
            <a:off x="4928250" y="1627266"/>
            <a:ext cx="201900" cy="201900"/>
          </a:xfrm>
          <a:prstGeom prst="rect">
            <a:avLst/>
          </a:prstGeom>
        </p:spPr>
      </p:pic>
      <p:sp>
        <p:nvSpPr>
          <p:cNvPr id="12" name="Text 8"/>
          <p:cNvSpPr/>
          <p:nvPr/>
        </p:nvSpPr>
        <p:spPr>
          <a:xfrm>
            <a:off x="5358384" y="1490472"/>
            <a:ext cx="3163824" cy="457200"/>
          </a:xfrm>
          <a:prstGeom prst="rect">
            <a:avLst/>
          </a:prstGeom>
          <a:noFill/>
          <a:ln/>
        </p:spPr>
        <p:txBody>
          <a:bodyPr wrap="square" lIns="0" tIns="0" rIns="0" bIns="0" rtlCol="0" anchor="ctr"/>
          <a:lstStyle/>
          <a:p>
            <a:pPr marL="0" indent="0">
              <a:buNone/>
            </a:pPr>
            <a:r>
              <a:rPr lang="en-US" sz="1200" b="1" dirty="0">
                <a:solidFill>
                  <a:srgbClr val="263640"/>
                </a:solidFill>
                <a:latin typeface="Calibri" pitchFamily="34" charset="0"/>
                <a:ea typeface="Calibri" pitchFamily="34" charset="-122"/>
                <a:cs typeface="Calibri" pitchFamily="34" charset="-120"/>
              </a:rPr>
              <a:t>2 · Mesas sectoriales territoriales</a:t>
            </a:r>
            <a:endParaRPr lang="en-US" sz="1200" dirty="0"/>
          </a:p>
        </p:txBody>
      </p:sp>
      <p:sp>
        <p:nvSpPr>
          <p:cNvPr id="13" name="Text 9"/>
          <p:cNvSpPr/>
          <p:nvPr/>
        </p:nvSpPr>
        <p:spPr>
          <a:xfrm>
            <a:off x="4818888" y="1938528"/>
            <a:ext cx="3694176" cy="658368"/>
          </a:xfrm>
          <a:prstGeom prst="rect">
            <a:avLst/>
          </a:prstGeom>
          <a:noFill/>
          <a:ln/>
        </p:spPr>
        <p:txBody>
          <a:bodyPr wrap="square" lIns="0" tIns="0" rIns="0" bIns="0" rtlCol="0" anchor="ctr"/>
          <a:lstStyle/>
          <a:p>
            <a:pPr marL="0" indent="0">
              <a:buNone/>
            </a:pPr>
            <a:r>
              <a:rPr lang="en-US" sz="1000" dirty="0">
                <a:solidFill>
                  <a:srgbClr val="5B6770"/>
                </a:solidFill>
                <a:latin typeface="Calibri" pitchFamily="34" charset="0"/>
                <a:ea typeface="Calibri" pitchFamily="34" charset="-122"/>
                <a:cs typeface="Calibri" pitchFamily="34" charset="-120"/>
              </a:rPr>
              <a:t>Espacios de decisión —no de consulta— por clúster, con capacidad de comprometer recursos, definir estándares y hacer seguimiento.</a:t>
            </a:r>
            <a:endParaRPr lang="en-US" sz="1000" dirty="0"/>
          </a:p>
        </p:txBody>
      </p:sp>
      <p:sp>
        <p:nvSpPr>
          <p:cNvPr id="14" name="Shape 10"/>
          <p:cNvSpPr/>
          <p:nvPr/>
        </p:nvSpPr>
        <p:spPr>
          <a:xfrm>
            <a:off x="502920" y="2761488"/>
            <a:ext cx="3986784" cy="1261872"/>
          </a:xfrm>
          <a:prstGeom prst="roundRect">
            <a:avLst>
              <a:gd name="adj" fmla="val 4348"/>
            </a:avLst>
          </a:prstGeom>
          <a:solidFill>
            <a:srgbClr val="F6EFE7"/>
          </a:solidFill>
          <a:ln/>
        </p:spPr>
        <p:txBody>
          <a:bodyPr/>
          <a:lstStyle/>
          <a:p>
            <a:endParaRPr lang="es-ES_tradnl"/>
          </a:p>
        </p:txBody>
      </p:sp>
      <p:sp>
        <p:nvSpPr>
          <p:cNvPr id="15" name="Shape 11"/>
          <p:cNvSpPr/>
          <p:nvPr/>
        </p:nvSpPr>
        <p:spPr>
          <a:xfrm>
            <a:off x="649224" y="2907792"/>
            <a:ext cx="420624" cy="420624"/>
          </a:xfrm>
          <a:prstGeom prst="ellipse">
            <a:avLst/>
          </a:prstGeom>
          <a:solidFill>
            <a:srgbClr val="B05A2E"/>
          </a:solidFill>
          <a:ln/>
        </p:spPr>
        <p:txBody>
          <a:bodyPr/>
          <a:lstStyle/>
          <a:p>
            <a:endParaRPr lang="es-ES_tradnl"/>
          </a:p>
        </p:txBody>
      </p:sp>
      <p:pic>
        <p:nvPicPr>
          <p:cNvPr id="16" name="Image 2" descr="preencoded.png"/>
          <p:cNvPicPr>
            <a:picLocks noChangeAspect="1"/>
          </p:cNvPicPr>
          <p:nvPr/>
        </p:nvPicPr>
        <p:blipFill>
          <a:blip r:embed="rId5"/>
          <a:stretch>
            <a:fillRect/>
          </a:stretch>
        </p:blipFill>
        <p:spPr>
          <a:xfrm>
            <a:off x="758586" y="3017154"/>
            <a:ext cx="201900" cy="201900"/>
          </a:xfrm>
          <a:prstGeom prst="rect">
            <a:avLst/>
          </a:prstGeom>
        </p:spPr>
      </p:pic>
      <p:sp>
        <p:nvSpPr>
          <p:cNvPr id="17" name="Text 12"/>
          <p:cNvSpPr/>
          <p:nvPr/>
        </p:nvSpPr>
        <p:spPr>
          <a:xfrm>
            <a:off x="1188720" y="2880360"/>
            <a:ext cx="3163824" cy="457200"/>
          </a:xfrm>
          <a:prstGeom prst="rect">
            <a:avLst/>
          </a:prstGeom>
          <a:noFill/>
          <a:ln/>
        </p:spPr>
        <p:txBody>
          <a:bodyPr wrap="square" lIns="0" tIns="0" rIns="0" bIns="0" rtlCol="0" anchor="ctr"/>
          <a:lstStyle/>
          <a:p>
            <a:pPr marL="0" indent="0">
              <a:buNone/>
            </a:pPr>
            <a:r>
              <a:rPr lang="en-US" sz="1200" b="1" dirty="0">
                <a:solidFill>
                  <a:srgbClr val="263640"/>
                </a:solidFill>
                <a:latin typeface="Calibri" pitchFamily="34" charset="0"/>
                <a:ea typeface="Calibri" pitchFamily="34" charset="-122"/>
                <a:cs typeface="Calibri" pitchFamily="34" charset="-120"/>
              </a:rPr>
              <a:t>3 · Plataformas de demanda visible</a:t>
            </a:r>
            <a:endParaRPr lang="en-US" sz="1200" dirty="0"/>
          </a:p>
        </p:txBody>
      </p:sp>
      <p:sp>
        <p:nvSpPr>
          <p:cNvPr id="18" name="Text 13"/>
          <p:cNvSpPr/>
          <p:nvPr/>
        </p:nvSpPr>
        <p:spPr>
          <a:xfrm>
            <a:off x="649224" y="3328416"/>
            <a:ext cx="3694176" cy="658368"/>
          </a:xfrm>
          <a:prstGeom prst="rect">
            <a:avLst/>
          </a:prstGeom>
          <a:noFill/>
          <a:ln/>
        </p:spPr>
        <p:txBody>
          <a:bodyPr wrap="square" lIns="0" tIns="0" rIns="0" bIns="0" rtlCol="0" anchor="ctr"/>
          <a:lstStyle/>
          <a:p>
            <a:pPr marL="0" indent="0">
              <a:buNone/>
            </a:pPr>
            <a:r>
              <a:rPr lang="en-US" sz="1000" dirty="0">
                <a:solidFill>
                  <a:srgbClr val="5B6770"/>
                </a:solidFill>
                <a:latin typeface="Calibri" pitchFamily="34" charset="0"/>
                <a:ea typeface="Calibri" pitchFamily="34" charset="-122"/>
                <a:cs typeface="Calibri" pitchFamily="34" charset="-120"/>
              </a:rPr>
              <a:t>Las grandes empresas transparentan sus necesidades futuras de bienes, servicios y competencias, al estilo de la ICN australiana.</a:t>
            </a:r>
            <a:endParaRPr lang="en-US" sz="1000" dirty="0"/>
          </a:p>
        </p:txBody>
      </p:sp>
      <p:sp>
        <p:nvSpPr>
          <p:cNvPr id="19" name="Shape 14"/>
          <p:cNvSpPr/>
          <p:nvPr/>
        </p:nvSpPr>
        <p:spPr>
          <a:xfrm>
            <a:off x="4672584" y="2761488"/>
            <a:ext cx="3986784" cy="1261872"/>
          </a:xfrm>
          <a:prstGeom prst="roundRect">
            <a:avLst>
              <a:gd name="adj" fmla="val 4348"/>
            </a:avLst>
          </a:prstGeom>
          <a:solidFill>
            <a:srgbClr val="F6EFE7"/>
          </a:solidFill>
          <a:ln/>
        </p:spPr>
        <p:txBody>
          <a:bodyPr/>
          <a:lstStyle/>
          <a:p>
            <a:endParaRPr lang="es-ES_tradnl"/>
          </a:p>
        </p:txBody>
      </p:sp>
      <p:sp>
        <p:nvSpPr>
          <p:cNvPr id="20" name="Shape 15"/>
          <p:cNvSpPr/>
          <p:nvPr/>
        </p:nvSpPr>
        <p:spPr>
          <a:xfrm>
            <a:off x="4818888" y="2907792"/>
            <a:ext cx="420624" cy="420624"/>
          </a:xfrm>
          <a:prstGeom prst="ellipse">
            <a:avLst/>
          </a:prstGeom>
          <a:solidFill>
            <a:srgbClr val="B05A2E"/>
          </a:solidFill>
          <a:ln/>
        </p:spPr>
        <p:txBody>
          <a:bodyPr/>
          <a:lstStyle/>
          <a:p>
            <a:endParaRPr lang="es-ES_tradnl"/>
          </a:p>
        </p:txBody>
      </p:sp>
      <p:pic>
        <p:nvPicPr>
          <p:cNvPr id="21" name="Image 3" descr="preencoded.png"/>
          <p:cNvPicPr>
            <a:picLocks noChangeAspect="1"/>
          </p:cNvPicPr>
          <p:nvPr/>
        </p:nvPicPr>
        <p:blipFill>
          <a:blip r:embed="rId6"/>
          <a:stretch>
            <a:fillRect/>
          </a:stretch>
        </p:blipFill>
        <p:spPr>
          <a:xfrm>
            <a:off x="4928250" y="3017154"/>
            <a:ext cx="201900" cy="201900"/>
          </a:xfrm>
          <a:prstGeom prst="rect">
            <a:avLst/>
          </a:prstGeom>
        </p:spPr>
      </p:pic>
      <p:sp>
        <p:nvSpPr>
          <p:cNvPr id="22" name="Text 16"/>
          <p:cNvSpPr/>
          <p:nvPr/>
        </p:nvSpPr>
        <p:spPr>
          <a:xfrm>
            <a:off x="5358384" y="2880360"/>
            <a:ext cx="3163824" cy="457200"/>
          </a:xfrm>
          <a:prstGeom prst="rect">
            <a:avLst/>
          </a:prstGeom>
          <a:noFill/>
          <a:ln/>
        </p:spPr>
        <p:txBody>
          <a:bodyPr wrap="square" lIns="0" tIns="0" rIns="0" bIns="0" rtlCol="0" anchor="ctr"/>
          <a:lstStyle/>
          <a:p>
            <a:pPr marL="0" indent="0">
              <a:buNone/>
            </a:pPr>
            <a:r>
              <a:rPr lang="en-US" sz="1200" b="1" dirty="0">
                <a:solidFill>
                  <a:srgbClr val="263640"/>
                </a:solidFill>
                <a:latin typeface="Calibri" pitchFamily="34" charset="0"/>
                <a:ea typeface="Calibri" pitchFamily="34" charset="-122"/>
                <a:cs typeface="Calibri" pitchFamily="34" charset="-120"/>
              </a:rPr>
              <a:t>4 · Entidades Técnicas de Articulación (ETA)</a:t>
            </a:r>
            <a:endParaRPr lang="en-US" sz="1200" dirty="0"/>
          </a:p>
        </p:txBody>
      </p:sp>
      <p:sp>
        <p:nvSpPr>
          <p:cNvPr id="23" name="Text 17"/>
          <p:cNvSpPr/>
          <p:nvPr/>
        </p:nvSpPr>
        <p:spPr>
          <a:xfrm>
            <a:off x="4818888" y="3328416"/>
            <a:ext cx="3694176" cy="658368"/>
          </a:xfrm>
          <a:prstGeom prst="rect">
            <a:avLst/>
          </a:prstGeom>
          <a:noFill/>
          <a:ln/>
        </p:spPr>
        <p:txBody>
          <a:bodyPr wrap="square" lIns="0" tIns="0" rIns="0" bIns="0" rtlCol="0" anchor="ctr"/>
          <a:lstStyle/>
          <a:p>
            <a:pPr marL="0" indent="0">
              <a:buNone/>
            </a:pPr>
            <a:r>
              <a:rPr lang="en-US" sz="1000" dirty="0">
                <a:solidFill>
                  <a:srgbClr val="5B6770"/>
                </a:solidFill>
                <a:latin typeface="Calibri" pitchFamily="34" charset="0"/>
                <a:ea typeface="Calibri" pitchFamily="34" charset="-122"/>
                <a:cs typeface="Calibri" pitchFamily="34" charset="-120"/>
              </a:rPr>
              <a:t>Capacidad técnica especializada que conecta demanda y oferta: por ejemplo AHK Chile, Fraunhofer o universidades regionales.</a:t>
            </a:r>
            <a:endParaRPr lang="en-US" sz="1000" dirty="0"/>
          </a:p>
        </p:txBody>
      </p:sp>
      <p:sp>
        <p:nvSpPr>
          <p:cNvPr id="24" name="Text 18"/>
          <p:cNvSpPr/>
          <p:nvPr/>
        </p:nvSpPr>
        <p:spPr>
          <a:xfrm>
            <a:off x="502920" y="4343400"/>
            <a:ext cx="8138160" cy="502920"/>
          </a:xfrm>
          <a:prstGeom prst="rect">
            <a:avLst/>
          </a:prstGeom>
          <a:noFill/>
          <a:ln/>
        </p:spPr>
        <p:txBody>
          <a:bodyPr wrap="square" lIns="0" tIns="0" rIns="0" bIns="0" rtlCol="0" anchor="ctr"/>
          <a:lstStyle/>
          <a:p>
            <a:pPr marL="0" indent="0">
              <a:buNone/>
            </a:pPr>
            <a:r>
              <a:rPr lang="en-US" sz="1250" i="1" dirty="0">
                <a:solidFill>
                  <a:srgbClr val="B05A2E"/>
                </a:solidFill>
                <a:latin typeface="Calibri" pitchFamily="34" charset="0"/>
                <a:ea typeface="Calibri" pitchFamily="34" charset="-122"/>
                <a:cs typeface="Calibri" pitchFamily="34" charset="-120"/>
              </a:rPr>
              <a:t>Sobre esta plataforma decisora —que ya asigna presupuesto año a año— se estructuran los dos temas nuevos: encadenamientos productivos y formación dual.</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566928"/>
          </a:xfrm>
          <a:prstGeom prst="rect">
            <a:avLst/>
          </a:prstGeom>
          <a:noFill/>
          <a:ln/>
        </p:spPr>
        <p:txBody>
          <a:bodyPr wrap="square" lIns="0" tIns="0" rIns="0" bIns="0" rtlCol="0" anchor="ctr"/>
          <a:lstStyle/>
          <a:p>
            <a:pPr marL="0" indent="0">
              <a:buNone/>
            </a:pPr>
            <a:r>
              <a:rPr lang="en-US" sz="2700" b="1" dirty="0">
                <a:solidFill>
                  <a:srgbClr val="263640"/>
                </a:solidFill>
                <a:latin typeface="Cambria" pitchFamily="34" charset="0"/>
                <a:ea typeface="Cambria" pitchFamily="34" charset="-122"/>
                <a:cs typeface="Cambria" pitchFamily="34" charset="-120"/>
              </a:rPr>
              <a:t>CDPR y mesas: dos niveles, un sistema</a:t>
            </a:r>
            <a:endParaRPr lang="en-US" sz="2700" dirty="0"/>
          </a:p>
        </p:txBody>
      </p:sp>
      <p:sp>
        <p:nvSpPr>
          <p:cNvPr id="3" name="Text 1"/>
          <p:cNvSpPr/>
          <p:nvPr/>
        </p:nvSpPr>
        <p:spPr>
          <a:xfrm>
            <a:off x="502920" y="841248"/>
            <a:ext cx="8138160" cy="329184"/>
          </a:xfrm>
          <a:prstGeom prst="rect">
            <a:avLst/>
          </a:prstGeom>
          <a:noFill/>
          <a:ln/>
        </p:spPr>
        <p:txBody>
          <a:bodyPr wrap="square" lIns="0" tIns="0" rIns="0" bIns="0" rtlCol="0" anchor="ctr"/>
          <a:lstStyle/>
          <a:p>
            <a:pPr marL="0" indent="0">
              <a:buNone/>
            </a:pPr>
            <a:r>
              <a:rPr lang="en-US" sz="1350" i="1" dirty="0">
                <a:solidFill>
                  <a:srgbClr val="5B6770"/>
                </a:solidFill>
                <a:latin typeface="Calibri" pitchFamily="34" charset="0"/>
                <a:ea typeface="Calibri" pitchFamily="34" charset="-122"/>
                <a:cs typeface="Calibri" pitchFamily="34" charset="-120"/>
              </a:rPr>
              <a:t>El comité gobierna y asigna; las mesas ejecutan por cadena de valor</a:t>
            </a:r>
            <a:endParaRPr lang="en-US" sz="1350" dirty="0"/>
          </a:p>
        </p:txBody>
      </p:sp>
      <p:sp>
        <p:nvSpPr>
          <p:cNvPr id="4" name="Shape 2"/>
          <p:cNvSpPr/>
          <p:nvPr/>
        </p:nvSpPr>
        <p:spPr>
          <a:xfrm>
            <a:off x="502920" y="1371600"/>
            <a:ext cx="3931920" cy="2880360"/>
          </a:xfrm>
          <a:prstGeom prst="roundRect">
            <a:avLst>
              <a:gd name="adj" fmla="val 2222"/>
            </a:avLst>
          </a:prstGeom>
          <a:solidFill>
            <a:srgbClr val="EEF2F3"/>
          </a:solidFill>
          <a:ln/>
        </p:spPr>
        <p:txBody>
          <a:bodyPr/>
          <a:lstStyle/>
          <a:p>
            <a:endParaRPr lang="es-ES_tradnl"/>
          </a:p>
        </p:txBody>
      </p:sp>
      <p:sp>
        <p:nvSpPr>
          <p:cNvPr id="5" name="Shape 3"/>
          <p:cNvSpPr/>
          <p:nvPr/>
        </p:nvSpPr>
        <p:spPr>
          <a:xfrm>
            <a:off x="731520" y="1536192"/>
            <a:ext cx="457200" cy="457200"/>
          </a:xfrm>
          <a:prstGeom prst="ellipse">
            <a:avLst/>
          </a:prstGeom>
          <a:solidFill>
            <a:srgbClr val="263640"/>
          </a:solidFill>
          <a:ln/>
        </p:spPr>
        <p:txBody>
          <a:bodyPr/>
          <a:lstStyle/>
          <a:p>
            <a:endParaRPr lang="es-ES_tradnl"/>
          </a:p>
        </p:txBody>
      </p:sp>
      <p:pic>
        <p:nvPicPr>
          <p:cNvPr id="6" name="Image 0" descr="preencoded.png"/>
          <p:cNvPicPr>
            <a:picLocks noChangeAspect="1"/>
          </p:cNvPicPr>
          <p:nvPr/>
        </p:nvPicPr>
        <p:blipFill>
          <a:blip r:embed="rId3"/>
          <a:stretch>
            <a:fillRect/>
          </a:stretch>
        </p:blipFill>
        <p:spPr>
          <a:xfrm>
            <a:off x="850392" y="1655064"/>
            <a:ext cx="219456" cy="219456"/>
          </a:xfrm>
          <a:prstGeom prst="rect">
            <a:avLst/>
          </a:prstGeom>
        </p:spPr>
      </p:pic>
      <p:sp>
        <p:nvSpPr>
          <p:cNvPr id="7" name="Text 4"/>
          <p:cNvSpPr/>
          <p:nvPr/>
        </p:nvSpPr>
        <p:spPr>
          <a:xfrm>
            <a:off x="1325880" y="1609344"/>
            <a:ext cx="3017520" cy="320040"/>
          </a:xfrm>
          <a:prstGeom prst="rect">
            <a:avLst/>
          </a:prstGeom>
          <a:noFill/>
          <a:ln/>
        </p:spPr>
        <p:txBody>
          <a:bodyPr wrap="square" lIns="0" tIns="0" rIns="0" bIns="0" rtlCol="0" anchor="ctr"/>
          <a:lstStyle/>
          <a:p>
            <a:pPr marL="0" indent="0">
              <a:buNone/>
            </a:pPr>
            <a:r>
              <a:rPr lang="en-US" sz="1350" b="1" dirty="0">
                <a:solidFill>
                  <a:srgbClr val="263640"/>
                </a:solidFill>
                <a:latin typeface="Calibri" pitchFamily="34" charset="0"/>
                <a:ea typeface="Calibri" pitchFamily="34" charset="-122"/>
                <a:cs typeface="Calibri" pitchFamily="34" charset="-120"/>
              </a:rPr>
              <a:t>CDPR — decide y asigna</a:t>
            </a:r>
            <a:endParaRPr lang="en-US" sz="1350" dirty="0"/>
          </a:p>
        </p:txBody>
      </p:sp>
      <p:sp>
        <p:nvSpPr>
          <p:cNvPr id="8" name="Text 5"/>
          <p:cNvSpPr/>
          <p:nvPr/>
        </p:nvSpPr>
        <p:spPr>
          <a:xfrm>
            <a:off x="777240" y="2121408"/>
            <a:ext cx="3474720" cy="2011680"/>
          </a:xfrm>
          <a:prstGeom prst="rect">
            <a:avLst/>
          </a:prstGeom>
          <a:noFill/>
          <a:ln/>
        </p:spPr>
        <p:txBody>
          <a:bodyPr wrap="square" lIns="0" tIns="0" rIns="0" bIns="0" rtlCol="0" anchor="ctr"/>
          <a:lstStyle/>
          <a:p>
            <a:pPr marL="342900" indent="-342900">
              <a:lnSpc>
                <a:spcPct val="135000"/>
              </a:lnSpc>
              <a:buSzPct val="100000"/>
              <a:buChar char="•"/>
            </a:pPr>
            <a:r>
              <a:rPr lang="en-US" sz="1150" dirty="0">
                <a:solidFill>
                  <a:srgbClr val="263640"/>
                </a:solidFill>
                <a:latin typeface="Calibri" pitchFamily="34" charset="0"/>
                <a:ea typeface="Calibri" pitchFamily="34" charset="-122"/>
                <a:cs typeface="Calibri" pitchFamily="34" charset="-120"/>
              </a:rPr>
              <a:t>Unidad: el territorio completo, mirada multisectorial</a:t>
            </a:r>
            <a:endParaRPr lang="en-US" sz="1150" dirty="0"/>
          </a:p>
          <a:p>
            <a:pPr marL="342900" indent="-342900">
              <a:lnSpc>
                <a:spcPct val="135000"/>
              </a:lnSpc>
              <a:buSzPct val="100000"/>
              <a:buChar char="•"/>
            </a:pPr>
            <a:r>
              <a:rPr lang="en-US" sz="1150" dirty="0">
                <a:solidFill>
                  <a:srgbClr val="263640"/>
                </a:solidFill>
                <a:latin typeface="Calibri" pitchFamily="34" charset="0"/>
                <a:ea typeface="Calibri" pitchFamily="34" charset="-122"/>
                <a:cs typeface="Calibri" pitchFamily="34" charset="-120"/>
              </a:rPr>
              <a:t>Prioriza sectores y asigna presupuesto anual (33 instrumentos)</a:t>
            </a:r>
            <a:endParaRPr lang="en-US" sz="1150" dirty="0"/>
          </a:p>
          <a:p>
            <a:pPr marL="342900" indent="-342900">
              <a:lnSpc>
                <a:spcPct val="135000"/>
              </a:lnSpc>
              <a:buSzPct val="100000"/>
              <a:buChar char="•"/>
            </a:pPr>
            <a:r>
              <a:rPr lang="en-US" sz="1150" dirty="0">
                <a:solidFill>
                  <a:srgbClr val="263640"/>
                </a:solidFill>
                <a:latin typeface="Calibri" pitchFamily="34" charset="0"/>
                <a:ea typeface="Calibri" pitchFamily="34" charset="-122"/>
                <a:cs typeface="Calibri" pitchFamily="34" charset="-120"/>
              </a:rPr>
              <a:t>Gobernanza tripartita, formal y permanente</a:t>
            </a:r>
            <a:endParaRPr lang="en-US" sz="1150" dirty="0"/>
          </a:p>
          <a:p>
            <a:pPr marL="342900" indent="-342900">
              <a:lnSpc>
                <a:spcPct val="135000"/>
              </a:lnSpc>
              <a:buSzPct val="100000"/>
              <a:buChar char="•"/>
            </a:pPr>
            <a:r>
              <a:rPr lang="en-US" sz="1150" dirty="0">
                <a:solidFill>
                  <a:srgbClr val="263640"/>
                </a:solidFill>
                <a:latin typeface="Calibri" pitchFamily="34" charset="0"/>
                <a:ea typeface="Calibri" pitchFamily="34" charset="-122"/>
                <a:cs typeface="Calibri" pitchFamily="34" charset="-120"/>
              </a:rPr>
              <a:t>Su pregunta: ¿dónde y con qué recursos?</a:t>
            </a:r>
            <a:endParaRPr lang="en-US" sz="1150" dirty="0"/>
          </a:p>
        </p:txBody>
      </p:sp>
      <p:sp>
        <p:nvSpPr>
          <p:cNvPr id="9" name="Shape 6"/>
          <p:cNvSpPr/>
          <p:nvPr/>
        </p:nvSpPr>
        <p:spPr>
          <a:xfrm>
            <a:off x="4663440" y="1371600"/>
            <a:ext cx="3995928" cy="2880360"/>
          </a:xfrm>
          <a:prstGeom prst="roundRect">
            <a:avLst>
              <a:gd name="adj" fmla="val 2222"/>
            </a:avLst>
          </a:prstGeom>
          <a:solidFill>
            <a:srgbClr val="F6EFE7"/>
          </a:solidFill>
          <a:ln/>
        </p:spPr>
        <p:txBody>
          <a:bodyPr/>
          <a:lstStyle/>
          <a:p>
            <a:endParaRPr lang="es-ES_tradnl"/>
          </a:p>
        </p:txBody>
      </p:sp>
      <p:sp>
        <p:nvSpPr>
          <p:cNvPr id="10" name="Shape 7"/>
          <p:cNvSpPr/>
          <p:nvPr/>
        </p:nvSpPr>
        <p:spPr>
          <a:xfrm>
            <a:off x="4892040" y="1536192"/>
            <a:ext cx="457200" cy="457200"/>
          </a:xfrm>
          <a:prstGeom prst="ellipse">
            <a:avLst/>
          </a:prstGeom>
          <a:solidFill>
            <a:srgbClr val="B05A2E"/>
          </a:solidFill>
          <a:ln/>
        </p:spPr>
        <p:txBody>
          <a:bodyPr/>
          <a:lstStyle/>
          <a:p>
            <a:endParaRPr lang="es-ES_tradnl"/>
          </a:p>
        </p:txBody>
      </p:sp>
      <p:pic>
        <p:nvPicPr>
          <p:cNvPr id="11" name="Image 1" descr="preencoded.png"/>
          <p:cNvPicPr>
            <a:picLocks noChangeAspect="1"/>
          </p:cNvPicPr>
          <p:nvPr/>
        </p:nvPicPr>
        <p:blipFill>
          <a:blip r:embed="rId4"/>
          <a:stretch>
            <a:fillRect/>
          </a:stretch>
        </p:blipFill>
        <p:spPr>
          <a:xfrm>
            <a:off x="5010912" y="1655064"/>
            <a:ext cx="219456" cy="219456"/>
          </a:xfrm>
          <a:prstGeom prst="rect">
            <a:avLst/>
          </a:prstGeom>
        </p:spPr>
      </p:pic>
      <p:sp>
        <p:nvSpPr>
          <p:cNvPr id="12" name="Text 8"/>
          <p:cNvSpPr/>
          <p:nvPr/>
        </p:nvSpPr>
        <p:spPr>
          <a:xfrm>
            <a:off x="5486400" y="1609344"/>
            <a:ext cx="3108960" cy="320040"/>
          </a:xfrm>
          <a:prstGeom prst="rect">
            <a:avLst/>
          </a:prstGeom>
          <a:noFill/>
          <a:ln/>
        </p:spPr>
        <p:txBody>
          <a:bodyPr wrap="square" lIns="0" tIns="0" rIns="0" bIns="0" rtlCol="0" anchor="ctr"/>
          <a:lstStyle/>
          <a:p>
            <a:pPr marL="0" indent="0">
              <a:buNone/>
            </a:pPr>
            <a:r>
              <a:rPr lang="en-US" sz="1350" b="1" dirty="0">
                <a:solidFill>
                  <a:srgbClr val="263640"/>
                </a:solidFill>
                <a:latin typeface="Calibri" pitchFamily="34" charset="0"/>
                <a:ea typeface="Calibri" pitchFamily="34" charset="-122"/>
                <a:cs typeface="Calibri" pitchFamily="34" charset="-120"/>
              </a:rPr>
              <a:t>Mesa sectorial — ejecuta</a:t>
            </a:r>
            <a:endParaRPr lang="en-US" sz="1350" dirty="0"/>
          </a:p>
        </p:txBody>
      </p:sp>
      <p:sp>
        <p:nvSpPr>
          <p:cNvPr id="13" name="Text 9"/>
          <p:cNvSpPr/>
          <p:nvPr/>
        </p:nvSpPr>
        <p:spPr>
          <a:xfrm>
            <a:off x="4937760" y="2121408"/>
            <a:ext cx="3566160" cy="2011680"/>
          </a:xfrm>
          <a:prstGeom prst="rect">
            <a:avLst/>
          </a:prstGeom>
          <a:noFill/>
          <a:ln/>
        </p:spPr>
        <p:txBody>
          <a:bodyPr wrap="square" lIns="0" tIns="0" rIns="0" bIns="0" rtlCol="0" anchor="ctr"/>
          <a:lstStyle/>
          <a:p>
            <a:pPr marL="342900" indent="-342900">
              <a:lnSpc>
                <a:spcPct val="135000"/>
              </a:lnSpc>
              <a:buSzPct val="100000"/>
              <a:buChar char="•"/>
            </a:pPr>
            <a:r>
              <a:rPr lang="en-US" sz="1150" dirty="0">
                <a:solidFill>
                  <a:srgbClr val="263640"/>
                </a:solidFill>
                <a:latin typeface="Calibri" pitchFamily="34" charset="0"/>
                <a:ea typeface="Calibri" pitchFamily="34" charset="-122"/>
                <a:cs typeface="Calibri" pitchFamily="34" charset="-120"/>
              </a:rPr>
              <a:t>Unidad: una cadena de valor en el territorio (ej. litio en Antofagasta)</a:t>
            </a:r>
            <a:endParaRPr lang="en-US" sz="1150" dirty="0"/>
          </a:p>
          <a:p>
            <a:pPr marL="342900" indent="-342900">
              <a:lnSpc>
                <a:spcPct val="135000"/>
              </a:lnSpc>
              <a:buSzPct val="100000"/>
              <a:buChar char="•"/>
            </a:pPr>
            <a:r>
              <a:rPr lang="en-US" sz="1150" dirty="0">
                <a:solidFill>
                  <a:srgbClr val="263640"/>
                </a:solidFill>
                <a:latin typeface="Calibri" pitchFamily="34" charset="0"/>
                <a:ea typeface="Calibri" pitchFamily="34" charset="-122"/>
                <a:cs typeface="Calibri" pitchFamily="34" charset="-120"/>
              </a:rPr>
              <a:t>Define estándares, perfiles, proveedores y demanda futura</a:t>
            </a:r>
            <a:endParaRPr lang="en-US" sz="1150" dirty="0"/>
          </a:p>
          <a:p>
            <a:pPr marL="342900" indent="-342900">
              <a:lnSpc>
                <a:spcPct val="135000"/>
              </a:lnSpc>
              <a:buSzPct val="100000"/>
              <a:buChar char="•"/>
            </a:pPr>
            <a:r>
              <a:rPr lang="en-US" sz="1150" dirty="0">
                <a:solidFill>
                  <a:srgbClr val="263640"/>
                </a:solidFill>
                <a:latin typeface="Calibri" pitchFamily="34" charset="0"/>
                <a:ea typeface="Calibri" pitchFamily="34" charset="-122"/>
                <a:cs typeface="Calibri" pitchFamily="34" charset="-120"/>
              </a:rPr>
              <a:t>Empresa ancla, pymes, instituciones formativas y ETA</a:t>
            </a:r>
            <a:endParaRPr lang="en-US" sz="1150" dirty="0"/>
          </a:p>
          <a:p>
            <a:pPr marL="342900" indent="-342900">
              <a:lnSpc>
                <a:spcPct val="135000"/>
              </a:lnSpc>
              <a:buSzPct val="100000"/>
              <a:buChar char="•"/>
            </a:pPr>
            <a:r>
              <a:rPr lang="en-US" sz="1150" dirty="0">
                <a:solidFill>
                  <a:srgbClr val="263640"/>
                </a:solidFill>
                <a:latin typeface="Calibri" pitchFamily="34" charset="0"/>
                <a:ea typeface="Calibri" pitchFamily="34" charset="-122"/>
                <a:cs typeface="Calibri" pitchFamily="34" charset="-120"/>
              </a:rPr>
              <a:t>Su pregunta: ¿cómo y con quién?</a:t>
            </a:r>
            <a:endParaRPr lang="en-US" sz="1150" dirty="0"/>
          </a:p>
        </p:txBody>
      </p:sp>
      <p:sp>
        <p:nvSpPr>
          <p:cNvPr id="14" name="Text 10"/>
          <p:cNvSpPr/>
          <p:nvPr/>
        </p:nvSpPr>
        <p:spPr>
          <a:xfrm>
            <a:off x="502920" y="4407408"/>
            <a:ext cx="8138160" cy="548640"/>
          </a:xfrm>
          <a:prstGeom prst="rect">
            <a:avLst/>
          </a:prstGeom>
          <a:noFill/>
          <a:ln/>
        </p:spPr>
        <p:txBody>
          <a:bodyPr wrap="square" lIns="0" tIns="0" rIns="0" bIns="0" rtlCol="0" anchor="ctr"/>
          <a:lstStyle/>
          <a:p>
            <a:pPr marL="0" indent="0">
              <a:buNone/>
            </a:pPr>
            <a:r>
              <a:rPr lang="en-US" sz="1150" i="1" dirty="0">
                <a:solidFill>
                  <a:srgbClr val="B05A2E"/>
                </a:solidFill>
                <a:latin typeface="Calibri" pitchFamily="34" charset="0"/>
                <a:ea typeface="Calibri" pitchFamily="34" charset="-122"/>
                <a:cs typeface="Calibri" pitchFamily="34" charset="-120"/>
              </a:rPr>
              <a:t>Las mesas rinden cuenta al CDPR, que evalúa y reasigna — y no son el único ejecutor: los instrumentos regulares del comité siguen operando con sus agentes y beneficiarios habituales.</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566928"/>
          </a:xfrm>
          <a:prstGeom prst="rect">
            <a:avLst/>
          </a:prstGeom>
          <a:noFill/>
          <a:ln/>
        </p:spPr>
        <p:txBody>
          <a:bodyPr wrap="square" lIns="0" tIns="0" rIns="0" bIns="0" rtlCol="0" anchor="ctr"/>
          <a:lstStyle/>
          <a:p>
            <a:pPr marL="0" indent="0">
              <a:buNone/>
            </a:pPr>
            <a:r>
              <a:rPr lang="en-US" sz="2700" b="1" dirty="0">
                <a:solidFill>
                  <a:srgbClr val="263640"/>
                </a:solidFill>
                <a:latin typeface="Cambria" pitchFamily="34" charset="0"/>
                <a:ea typeface="Cambria" pitchFamily="34" charset="-122"/>
                <a:cs typeface="Cambria" pitchFamily="34" charset="-120"/>
              </a:rPr>
              <a:t>Cómo se financian las mesas</a:t>
            </a:r>
            <a:endParaRPr lang="en-US" sz="2700" dirty="0"/>
          </a:p>
        </p:txBody>
      </p:sp>
      <p:sp>
        <p:nvSpPr>
          <p:cNvPr id="3" name="Text 1"/>
          <p:cNvSpPr/>
          <p:nvPr/>
        </p:nvSpPr>
        <p:spPr>
          <a:xfrm>
            <a:off x="502920" y="841248"/>
            <a:ext cx="8138160" cy="329184"/>
          </a:xfrm>
          <a:prstGeom prst="rect">
            <a:avLst/>
          </a:prstGeom>
          <a:noFill/>
          <a:ln/>
        </p:spPr>
        <p:txBody>
          <a:bodyPr wrap="square" lIns="0" tIns="0" rIns="0" bIns="0" rtlCol="0" anchor="ctr"/>
          <a:lstStyle/>
          <a:p>
            <a:pPr marL="0" indent="0">
              <a:buNone/>
            </a:pPr>
            <a:r>
              <a:rPr lang="en-US" sz="1350" i="1" dirty="0">
                <a:solidFill>
                  <a:srgbClr val="5B6770"/>
                </a:solidFill>
                <a:latin typeface="Calibri" pitchFamily="34" charset="0"/>
                <a:ea typeface="Calibri" pitchFamily="34" charset="-122"/>
                <a:cs typeface="Calibri" pitchFamily="34" charset="-120"/>
              </a:rPr>
              <a:t>Base pública desde el CDPR con instrumentos vigentes, más tres canales de aporte privado</a:t>
            </a:r>
            <a:endParaRPr lang="en-US" sz="1350" dirty="0"/>
          </a:p>
        </p:txBody>
      </p:sp>
      <p:sp>
        <p:nvSpPr>
          <p:cNvPr id="4" name="Shape 2"/>
          <p:cNvSpPr/>
          <p:nvPr/>
        </p:nvSpPr>
        <p:spPr>
          <a:xfrm>
            <a:off x="502920" y="1371600"/>
            <a:ext cx="3986784" cy="1353312"/>
          </a:xfrm>
          <a:prstGeom prst="roundRect">
            <a:avLst>
              <a:gd name="adj" fmla="val 4054"/>
            </a:avLst>
          </a:prstGeom>
          <a:solidFill>
            <a:srgbClr val="EEF2F3"/>
          </a:solidFill>
          <a:ln/>
        </p:spPr>
        <p:txBody>
          <a:bodyPr/>
          <a:lstStyle/>
          <a:p>
            <a:endParaRPr lang="es-ES_tradnl"/>
          </a:p>
        </p:txBody>
      </p:sp>
      <p:sp>
        <p:nvSpPr>
          <p:cNvPr id="5" name="Shape 3"/>
          <p:cNvSpPr/>
          <p:nvPr/>
        </p:nvSpPr>
        <p:spPr>
          <a:xfrm>
            <a:off x="649224" y="1517904"/>
            <a:ext cx="420624" cy="420624"/>
          </a:xfrm>
          <a:prstGeom prst="ellipse">
            <a:avLst/>
          </a:prstGeom>
          <a:solidFill>
            <a:srgbClr val="263640"/>
          </a:solidFill>
          <a:ln/>
        </p:spPr>
        <p:txBody>
          <a:bodyPr/>
          <a:lstStyle/>
          <a:p>
            <a:endParaRPr lang="es-ES_tradnl"/>
          </a:p>
        </p:txBody>
      </p:sp>
      <p:pic>
        <p:nvPicPr>
          <p:cNvPr id="6" name="Image 0" descr="preencoded.png"/>
          <p:cNvPicPr>
            <a:picLocks noChangeAspect="1"/>
          </p:cNvPicPr>
          <p:nvPr/>
        </p:nvPicPr>
        <p:blipFill>
          <a:blip r:embed="rId3"/>
          <a:stretch>
            <a:fillRect/>
          </a:stretch>
        </p:blipFill>
        <p:spPr>
          <a:xfrm>
            <a:off x="758586" y="1627266"/>
            <a:ext cx="201900" cy="201900"/>
          </a:xfrm>
          <a:prstGeom prst="rect">
            <a:avLst/>
          </a:prstGeom>
        </p:spPr>
      </p:pic>
      <p:sp>
        <p:nvSpPr>
          <p:cNvPr id="7" name="Text 4"/>
          <p:cNvSpPr/>
          <p:nvPr/>
        </p:nvSpPr>
        <p:spPr>
          <a:xfrm>
            <a:off x="1188720" y="1490472"/>
            <a:ext cx="3163824" cy="457200"/>
          </a:xfrm>
          <a:prstGeom prst="rect">
            <a:avLst/>
          </a:prstGeom>
          <a:noFill/>
          <a:ln/>
        </p:spPr>
        <p:txBody>
          <a:bodyPr wrap="square" lIns="0" tIns="0" rIns="0" bIns="0" rtlCol="0" anchor="ctr"/>
          <a:lstStyle/>
          <a:p>
            <a:pPr marL="0" indent="0">
              <a:buNone/>
            </a:pPr>
            <a:r>
              <a:rPr lang="en-US" sz="1150" b="1" dirty="0">
                <a:solidFill>
                  <a:srgbClr val="263640"/>
                </a:solidFill>
                <a:latin typeface="Calibri" pitchFamily="34" charset="0"/>
                <a:ea typeface="Calibri" pitchFamily="34" charset="-122"/>
                <a:cs typeface="Calibri" pitchFamily="34" charset="-120"/>
              </a:rPr>
              <a:t>1 · Base CDPR · instrumentos CORFO</a:t>
            </a:r>
            <a:endParaRPr lang="en-US" sz="1150" dirty="0"/>
          </a:p>
        </p:txBody>
      </p:sp>
      <p:sp>
        <p:nvSpPr>
          <p:cNvPr id="8" name="Text 5"/>
          <p:cNvSpPr/>
          <p:nvPr/>
        </p:nvSpPr>
        <p:spPr>
          <a:xfrm>
            <a:off x="649224" y="1975104"/>
            <a:ext cx="3694176" cy="713232"/>
          </a:xfrm>
          <a:prstGeom prst="rect">
            <a:avLst/>
          </a:prstGeom>
          <a:noFill/>
          <a:ln/>
        </p:spPr>
        <p:txBody>
          <a:bodyPr wrap="square" lIns="0" tIns="0" rIns="0" bIns="0" rtlCol="0" anchor="ctr"/>
          <a:lstStyle/>
          <a:p>
            <a:pPr marL="0" indent="0">
              <a:buNone/>
            </a:pPr>
            <a:r>
              <a:rPr lang="en-US" sz="1000" dirty="0">
                <a:solidFill>
                  <a:srgbClr val="5B6770"/>
                </a:solidFill>
                <a:latin typeface="Calibri" pitchFamily="34" charset="0"/>
                <a:ea typeface="Calibri" pitchFamily="34" charset="-122"/>
                <a:cs typeface="Calibri" pitchFamily="34" charset="-120"/>
              </a:rPr>
              <a:t>Asignación anual del comité usando instrumentos existentes: PDP, Programas Territoriales Integrados, Bienes Públicos y Programas Transforma regionales.</a:t>
            </a:r>
            <a:endParaRPr lang="en-US" sz="1000" dirty="0"/>
          </a:p>
        </p:txBody>
      </p:sp>
      <p:sp>
        <p:nvSpPr>
          <p:cNvPr id="9" name="Shape 6"/>
          <p:cNvSpPr/>
          <p:nvPr/>
        </p:nvSpPr>
        <p:spPr>
          <a:xfrm>
            <a:off x="4672584" y="1371600"/>
            <a:ext cx="3986784" cy="1353312"/>
          </a:xfrm>
          <a:prstGeom prst="roundRect">
            <a:avLst>
              <a:gd name="adj" fmla="val 4054"/>
            </a:avLst>
          </a:prstGeom>
          <a:solidFill>
            <a:srgbClr val="EEF2F3"/>
          </a:solidFill>
          <a:ln/>
        </p:spPr>
        <p:txBody>
          <a:bodyPr/>
          <a:lstStyle/>
          <a:p>
            <a:endParaRPr lang="es-ES_tradnl"/>
          </a:p>
        </p:txBody>
      </p:sp>
      <p:sp>
        <p:nvSpPr>
          <p:cNvPr id="10" name="Shape 7"/>
          <p:cNvSpPr/>
          <p:nvPr/>
        </p:nvSpPr>
        <p:spPr>
          <a:xfrm>
            <a:off x="4818888" y="1517904"/>
            <a:ext cx="420624" cy="420624"/>
          </a:xfrm>
          <a:prstGeom prst="ellipse">
            <a:avLst/>
          </a:prstGeom>
          <a:solidFill>
            <a:srgbClr val="5E7A8A"/>
          </a:solidFill>
          <a:ln/>
        </p:spPr>
        <p:txBody>
          <a:bodyPr/>
          <a:lstStyle/>
          <a:p>
            <a:endParaRPr lang="es-ES_tradnl"/>
          </a:p>
        </p:txBody>
      </p:sp>
      <p:pic>
        <p:nvPicPr>
          <p:cNvPr id="11" name="Image 1" descr="preencoded.png"/>
          <p:cNvPicPr>
            <a:picLocks noChangeAspect="1"/>
          </p:cNvPicPr>
          <p:nvPr/>
        </p:nvPicPr>
        <p:blipFill>
          <a:blip r:embed="rId4"/>
          <a:stretch>
            <a:fillRect/>
          </a:stretch>
        </p:blipFill>
        <p:spPr>
          <a:xfrm>
            <a:off x="4928250" y="1627266"/>
            <a:ext cx="201900" cy="201900"/>
          </a:xfrm>
          <a:prstGeom prst="rect">
            <a:avLst/>
          </a:prstGeom>
        </p:spPr>
      </p:pic>
      <p:sp>
        <p:nvSpPr>
          <p:cNvPr id="12" name="Text 8"/>
          <p:cNvSpPr/>
          <p:nvPr/>
        </p:nvSpPr>
        <p:spPr>
          <a:xfrm>
            <a:off x="5358384" y="1490472"/>
            <a:ext cx="3163824" cy="457200"/>
          </a:xfrm>
          <a:prstGeom prst="rect">
            <a:avLst/>
          </a:prstGeom>
          <a:noFill/>
          <a:ln/>
        </p:spPr>
        <p:txBody>
          <a:bodyPr wrap="square" lIns="0" tIns="0" rIns="0" bIns="0" rtlCol="0" anchor="ctr"/>
          <a:lstStyle/>
          <a:p>
            <a:pPr marL="0" indent="0">
              <a:buNone/>
            </a:pPr>
            <a:r>
              <a:rPr lang="en-US" sz="1150" b="1" dirty="0">
                <a:solidFill>
                  <a:srgbClr val="263640"/>
                </a:solidFill>
                <a:latin typeface="Calibri" pitchFamily="34" charset="0"/>
                <a:ea typeface="Calibri" pitchFamily="34" charset="-122"/>
                <a:cs typeface="Calibri" pitchFamily="34" charset="-120"/>
              </a:rPr>
              <a:t>2 · Cofinanciamiento empresarial</a:t>
            </a:r>
            <a:endParaRPr lang="en-US" sz="1150" dirty="0"/>
          </a:p>
        </p:txBody>
      </p:sp>
      <p:sp>
        <p:nvSpPr>
          <p:cNvPr id="13" name="Text 9"/>
          <p:cNvSpPr/>
          <p:nvPr/>
        </p:nvSpPr>
        <p:spPr>
          <a:xfrm>
            <a:off x="4818888" y="1975104"/>
            <a:ext cx="3694176" cy="713232"/>
          </a:xfrm>
          <a:prstGeom prst="rect">
            <a:avLst/>
          </a:prstGeom>
          <a:noFill/>
          <a:ln/>
        </p:spPr>
        <p:txBody>
          <a:bodyPr wrap="square" lIns="0" tIns="0" rIns="0" bIns="0" rtlCol="0" anchor="ctr"/>
          <a:lstStyle/>
          <a:p>
            <a:pPr marL="0" indent="0">
              <a:buNone/>
            </a:pPr>
            <a:r>
              <a:rPr lang="en-US" sz="1000" dirty="0">
                <a:solidFill>
                  <a:srgbClr val="5B6770"/>
                </a:solidFill>
                <a:latin typeface="Calibri" pitchFamily="34" charset="0"/>
                <a:ea typeface="Calibri" pitchFamily="34" charset="-122"/>
                <a:cs typeface="Calibri" pitchFamily="34" charset="-120"/>
              </a:rPr>
              <a:t>La empresa ancla cofinancia dentro del instrumento, como ya ocurre en los PDP: gasto en el interés del negocio, no una donación.</a:t>
            </a:r>
            <a:endParaRPr lang="en-US" sz="1000" dirty="0"/>
          </a:p>
        </p:txBody>
      </p:sp>
      <p:sp>
        <p:nvSpPr>
          <p:cNvPr id="14" name="Shape 10"/>
          <p:cNvSpPr/>
          <p:nvPr/>
        </p:nvSpPr>
        <p:spPr>
          <a:xfrm>
            <a:off x="502920" y="2852928"/>
            <a:ext cx="3986784" cy="1353312"/>
          </a:xfrm>
          <a:prstGeom prst="roundRect">
            <a:avLst>
              <a:gd name="adj" fmla="val 4054"/>
            </a:avLst>
          </a:prstGeom>
          <a:solidFill>
            <a:srgbClr val="F6EFE7"/>
          </a:solidFill>
          <a:ln/>
        </p:spPr>
        <p:txBody>
          <a:bodyPr/>
          <a:lstStyle/>
          <a:p>
            <a:endParaRPr lang="es-ES_tradnl"/>
          </a:p>
        </p:txBody>
      </p:sp>
      <p:sp>
        <p:nvSpPr>
          <p:cNvPr id="15" name="Shape 11"/>
          <p:cNvSpPr/>
          <p:nvPr/>
        </p:nvSpPr>
        <p:spPr>
          <a:xfrm>
            <a:off x="649224" y="2999232"/>
            <a:ext cx="420624" cy="420624"/>
          </a:xfrm>
          <a:prstGeom prst="ellipse">
            <a:avLst/>
          </a:prstGeom>
          <a:solidFill>
            <a:srgbClr val="B05A2E"/>
          </a:solidFill>
          <a:ln/>
        </p:spPr>
        <p:txBody>
          <a:bodyPr/>
          <a:lstStyle/>
          <a:p>
            <a:endParaRPr lang="es-ES_tradnl"/>
          </a:p>
        </p:txBody>
      </p:sp>
      <p:pic>
        <p:nvPicPr>
          <p:cNvPr id="16" name="Image 2" descr="preencoded.png"/>
          <p:cNvPicPr>
            <a:picLocks noChangeAspect="1"/>
          </p:cNvPicPr>
          <p:nvPr/>
        </p:nvPicPr>
        <p:blipFill>
          <a:blip r:embed="rId5"/>
          <a:stretch>
            <a:fillRect/>
          </a:stretch>
        </p:blipFill>
        <p:spPr>
          <a:xfrm>
            <a:off x="758586" y="3108594"/>
            <a:ext cx="201900" cy="201900"/>
          </a:xfrm>
          <a:prstGeom prst="rect">
            <a:avLst/>
          </a:prstGeom>
        </p:spPr>
      </p:pic>
      <p:sp>
        <p:nvSpPr>
          <p:cNvPr id="17" name="Text 12"/>
          <p:cNvSpPr/>
          <p:nvPr/>
        </p:nvSpPr>
        <p:spPr>
          <a:xfrm>
            <a:off x="1188720" y="2971800"/>
            <a:ext cx="3163824" cy="457200"/>
          </a:xfrm>
          <a:prstGeom prst="rect">
            <a:avLst/>
          </a:prstGeom>
          <a:noFill/>
          <a:ln/>
        </p:spPr>
        <p:txBody>
          <a:bodyPr wrap="square" lIns="0" tIns="0" rIns="0" bIns="0" rtlCol="0" anchor="ctr"/>
          <a:lstStyle/>
          <a:p>
            <a:pPr marL="0" indent="0">
              <a:buNone/>
            </a:pPr>
            <a:r>
              <a:rPr lang="en-US" sz="1150" b="1" dirty="0">
                <a:solidFill>
                  <a:srgbClr val="263640"/>
                </a:solidFill>
                <a:latin typeface="Calibri" pitchFamily="34" charset="0"/>
                <a:ea typeface="Calibri" pitchFamily="34" charset="-122"/>
                <a:cs typeface="Calibri" pitchFamily="34" charset="-120"/>
              </a:rPr>
              <a:t>3 · Corporación de derecho privado</a:t>
            </a:r>
            <a:endParaRPr lang="en-US" sz="1150" dirty="0"/>
          </a:p>
        </p:txBody>
      </p:sp>
      <p:sp>
        <p:nvSpPr>
          <p:cNvPr id="18" name="Text 13"/>
          <p:cNvSpPr/>
          <p:nvPr/>
        </p:nvSpPr>
        <p:spPr>
          <a:xfrm>
            <a:off x="649224" y="3456432"/>
            <a:ext cx="3694176" cy="713232"/>
          </a:xfrm>
          <a:prstGeom prst="rect">
            <a:avLst/>
          </a:prstGeom>
          <a:noFill/>
          <a:ln/>
        </p:spPr>
        <p:txBody>
          <a:bodyPr wrap="square" lIns="0" tIns="0" rIns="0" bIns="0" rtlCol="0" anchor="ctr"/>
          <a:lstStyle/>
          <a:p>
            <a:pPr marL="0" indent="0">
              <a:buNone/>
            </a:pPr>
            <a:r>
              <a:rPr lang="en-US" sz="1000" dirty="0">
                <a:solidFill>
                  <a:srgbClr val="5B6770"/>
                </a:solidFill>
                <a:latin typeface="Calibri" pitchFamily="34" charset="0"/>
                <a:ea typeface="Calibri" pitchFamily="34" charset="-122"/>
                <a:cs typeface="Calibri" pitchFamily="34" charset="-120"/>
              </a:rPr>
              <a:t>Vehículo para aportes privados directos y permanentes (la Ley 21.074 habilita la participación de los GORE); casa institucional natural de la ETA.</a:t>
            </a:r>
            <a:endParaRPr lang="en-US" sz="1000" dirty="0"/>
          </a:p>
        </p:txBody>
      </p:sp>
      <p:sp>
        <p:nvSpPr>
          <p:cNvPr id="19" name="Shape 14"/>
          <p:cNvSpPr/>
          <p:nvPr/>
        </p:nvSpPr>
        <p:spPr>
          <a:xfrm>
            <a:off x="4672584" y="2852928"/>
            <a:ext cx="3986784" cy="1353312"/>
          </a:xfrm>
          <a:prstGeom prst="roundRect">
            <a:avLst>
              <a:gd name="adj" fmla="val 4054"/>
            </a:avLst>
          </a:prstGeom>
          <a:solidFill>
            <a:srgbClr val="F6EFE7"/>
          </a:solidFill>
          <a:ln/>
        </p:spPr>
        <p:txBody>
          <a:bodyPr/>
          <a:lstStyle/>
          <a:p>
            <a:endParaRPr lang="es-ES_tradnl"/>
          </a:p>
        </p:txBody>
      </p:sp>
      <p:sp>
        <p:nvSpPr>
          <p:cNvPr id="20" name="Shape 15"/>
          <p:cNvSpPr/>
          <p:nvPr/>
        </p:nvSpPr>
        <p:spPr>
          <a:xfrm>
            <a:off x="4818888" y="2999232"/>
            <a:ext cx="420624" cy="420624"/>
          </a:xfrm>
          <a:prstGeom prst="ellipse">
            <a:avLst/>
          </a:prstGeom>
          <a:solidFill>
            <a:srgbClr val="B05A2E"/>
          </a:solidFill>
          <a:ln/>
        </p:spPr>
        <p:txBody>
          <a:bodyPr/>
          <a:lstStyle/>
          <a:p>
            <a:endParaRPr lang="es-ES_tradnl"/>
          </a:p>
        </p:txBody>
      </p:sp>
      <p:pic>
        <p:nvPicPr>
          <p:cNvPr id="21" name="Image 3" descr="preencoded.png"/>
          <p:cNvPicPr>
            <a:picLocks noChangeAspect="1"/>
          </p:cNvPicPr>
          <p:nvPr/>
        </p:nvPicPr>
        <p:blipFill>
          <a:blip r:embed="rId6"/>
          <a:stretch>
            <a:fillRect/>
          </a:stretch>
        </p:blipFill>
        <p:spPr>
          <a:xfrm>
            <a:off x="4928250" y="3108594"/>
            <a:ext cx="201900" cy="201900"/>
          </a:xfrm>
          <a:prstGeom prst="rect">
            <a:avLst/>
          </a:prstGeom>
        </p:spPr>
      </p:pic>
      <p:sp>
        <p:nvSpPr>
          <p:cNvPr id="22" name="Text 16"/>
          <p:cNvSpPr/>
          <p:nvPr/>
        </p:nvSpPr>
        <p:spPr>
          <a:xfrm>
            <a:off x="5358384" y="2971800"/>
            <a:ext cx="3163824" cy="457200"/>
          </a:xfrm>
          <a:prstGeom prst="rect">
            <a:avLst/>
          </a:prstGeom>
          <a:noFill/>
          <a:ln/>
        </p:spPr>
        <p:txBody>
          <a:bodyPr wrap="square" lIns="0" tIns="0" rIns="0" bIns="0" rtlCol="0" anchor="ctr"/>
          <a:lstStyle/>
          <a:p>
            <a:pPr marL="0" indent="0">
              <a:buNone/>
            </a:pPr>
            <a:r>
              <a:rPr lang="en-US" sz="1150" b="1" dirty="0">
                <a:solidFill>
                  <a:srgbClr val="263640"/>
                </a:solidFill>
                <a:latin typeface="Calibri" pitchFamily="34" charset="0"/>
                <a:ea typeface="Calibri" pitchFamily="34" charset="-122"/>
                <a:cs typeface="Calibri" pitchFamily="34" charset="-120"/>
              </a:rPr>
              <a:t>4 · Canal formativo SENCE</a:t>
            </a:r>
            <a:endParaRPr lang="en-US" sz="1150" dirty="0"/>
          </a:p>
        </p:txBody>
      </p:sp>
      <p:sp>
        <p:nvSpPr>
          <p:cNvPr id="23" name="Text 17"/>
          <p:cNvSpPr/>
          <p:nvPr/>
        </p:nvSpPr>
        <p:spPr>
          <a:xfrm>
            <a:off x="4818888" y="3456432"/>
            <a:ext cx="3694176" cy="713232"/>
          </a:xfrm>
          <a:prstGeom prst="rect">
            <a:avLst/>
          </a:prstGeom>
          <a:noFill/>
          <a:ln/>
        </p:spPr>
        <p:txBody>
          <a:bodyPr wrap="square" lIns="0" tIns="0" rIns="0" bIns="0" rtlCol="0" anchor="ctr"/>
          <a:lstStyle/>
          <a:p>
            <a:pPr marL="0" indent="0">
              <a:buNone/>
            </a:pPr>
            <a:r>
              <a:rPr lang="en-US" sz="1000" dirty="0">
                <a:solidFill>
                  <a:srgbClr val="5B6770"/>
                </a:solidFill>
                <a:latin typeface="Calibri" pitchFamily="34" charset="0"/>
                <a:ea typeface="Calibri" pitchFamily="34" charset="-122"/>
                <a:cs typeface="Calibri" pitchFamily="34" charset="-120"/>
              </a:rPr>
              <a:t>Franquicia tributaria, precontrato de capacitación y excedentes OTIC, ejecutados bajo los estándares que la mesa define.</a:t>
            </a:r>
            <a:endParaRPr lang="en-US" sz="1000" dirty="0"/>
          </a:p>
        </p:txBody>
      </p:sp>
      <p:sp>
        <p:nvSpPr>
          <p:cNvPr id="24" name="Text 18"/>
          <p:cNvSpPr/>
          <p:nvPr/>
        </p:nvSpPr>
        <p:spPr>
          <a:xfrm>
            <a:off x="502920" y="4526280"/>
            <a:ext cx="8138160" cy="411480"/>
          </a:xfrm>
          <a:prstGeom prst="rect">
            <a:avLst/>
          </a:prstGeom>
          <a:noFill/>
          <a:ln/>
        </p:spPr>
        <p:txBody>
          <a:bodyPr wrap="square" lIns="0" tIns="0" rIns="0" bIns="0" rtlCol="0" anchor="ctr"/>
          <a:lstStyle/>
          <a:p>
            <a:pPr marL="0" indent="0">
              <a:buNone/>
            </a:pPr>
            <a:r>
              <a:rPr lang="en-US" sz="1200" i="1" dirty="0">
                <a:solidFill>
                  <a:srgbClr val="B05A2E"/>
                </a:solidFill>
                <a:latin typeface="Calibri" pitchFamily="34" charset="0"/>
                <a:ea typeface="Calibri" pitchFamily="34" charset="-122"/>
                <a:cs typeface="Calibri" pitchFamily="34" charset="-120"/>
              </a:rPr>
              <a:t>Ninguno de los cuatro canales requiere legislación nueva: todos operan sobre marcos jurídicos e instrumentos vigentes.</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566928"/>
          </a:xfrm>
          <a:prstGeom prst="rect">
            <a:avLst/>
          </a:prstGeom>
          <a:noFill/>
          <a:ln/>
        </p:spPr>
        <p:txBody>
          <a:bodyPr wrap="square" lIns="0" tIns="0" rIns="0" bIns="0" rtlCol="0" anchor="ctr"/>
          <a:lstStyle/>
          <a:p>
            <a:pPr marL="0" indent="0">
              <a:buNone/>
            </a:pPr>
            <a:r>
              <a:rPr lang="en-US" sz="2700" b="1" dirty="0">
                <a:solidFill>
                  <a:srgbClr val="263640"/>
                </a:solidFill>
                <a:latin typeface="Cambria" pitchFamily="34" charset="0"/>
                <a:ea typeface="Cambria" pitchFamily="34" charset="-122"/>
                <a:cs typeface="Cambria" pitchFamily="34" charset="-120"/>
              </a:rPr>
              <a:t>Gobernanza tripartita con expresión territorial</a:t>
            </a:r>
            <a:endParaRPr lang="en-US" sz="2700" dirty="0"/>
          </a:p>
        </p:txBody>
      </p:sp>
      <p:sp>
        <p:nvSpPr>
          <p:cNvPr id="3" name="Text 1"/>
          <p:cNvSpPr/>
          <p:nvPr/>
        </p:nvSpPr>
        <p:spPr>
          <a:xfrm>
            <a:off x="502920" y="841248"/>
            <a:ext cx="8138160" cy="329184"/>
          </a:xfrm>
          <a:prstGeom prst="rect">
            <a:avLst/>
          </a:prstGeom>
          <a:noFill/>
          <a:ln/>
        </p:spPr>
        <p:txBody>
          <a:bodyPr wrap="square" lIns="0" tIns="0" rIns="0" bIns="0" rtlCol="0" anchor="ctr"/>
          <a:lstStyle/>
          <a:p>
            <a:pPr marL="0" indent="0">
              <a:buNone/>
            </a:pPr>
            <a:r>
              <a:rPr lang="en-US" sz="1350" i="1" dirty="0">
                <a:solidFill>
                  <a:srgbClr val="5B6770"/>
                </a:solidFill>
                <a:latin typeface="Calibri" pitchFamily="34" charset="0"/>
                <a:ea typeface="Calibri" pitchFamily="34" charset="-122"/>
                <a:cs typeface="Calibri" pitchFamily="34" charset="-120"/>
              </a:rPr>
              <a:t>Roles definidos para cada actor, anclados en regiones y sectores específicos</a:t>
            </a:r>
            <a:endParaRPr lang="en-US" sz="1350" dirty="0"/>
          </a:p>
        </p:txBody>
      </p:sp>
      <p:sp>
        <p:nvSpPr>
          <p:cNvPr id="4" name="Shape 2"/>
          <p:cNvSpPr/>
          <p:nvPr/>
        </p:nvSpPr>
        <p:spPr>
          <a:xfrm flipH="1">
            <a:off x="2258568" y="2080260"/>
            <a:ext cx="1234440" cy="946403"/>
          </a:xfrm>
          <a:prstGeom prst="line">
            <a:avLst/>
          </a:prstGeom>
          <a:noFill/>
          <a:ln w="25400">
            <a:solidFill>
              <a:srgbClr val="C4CFD5"/>
            </a:solidFill>
            <a:prstDash val="solid"/>
          </a:ln>
        </p:spPr>
        <p:txBody>
          <a:bodyPr/>
          <a:lstStyle/>
          <a:p>
            <a:endParaRPr lang="es-ES_tradnl"/>
          </a:p>
        </p:txBody>
      </p:sp>
      <p:sp>
        <p:nvSpPr>
          <p:cNvPr id="5" name="Shape 3"/>
          <p:cNvSpPr/>
          <p:nvPr/>
        </p:nvSpPr>
        <p:spPr>
          <a:xfrm>
            <a:off x="5758864" y="2093976"/>
            <a:ext cx="1234440" cy="777240"/>
          </a:xfrm>
          <a:prstGeom prst="line">
            <a:avLst/>
          </a:prstGeom>
          <a:noFill/>
          <a:ln w="25400">
            <a:solidFill>
              <a:srgbClr val="C4CFD5"/>
            </a:solidFill>
            <a:prstDash val="solid"/>
          </a:ln>
        </p:spPr>
        <p:txBody>
          <a:bodyPr/>
          <a:lstStyle/>
          <a:p>
            <a:endParaRPr lang="es-ES_tradnl"/>
          </a:p>
        </p:txBody>
      </p:sp>
      <p:sp>
        <p:nvSpPr>
          <p:cNvPr id="6" name="Shape 4"/>
          <p:cNvSpPr/>
          <p:nvPr/>
        </p:nvSpPr>
        <p:spPr>
          <a:xfrm>
            <a:off x="3017520" y="3794760"/>
            <a:ext cx="3108960" cy="0"/>
          </a:xfrm>
          <a:prstGeom prst="line">
            <a:avLst/>
          </a:prstGeom>
          <a:noFill/>
          <a:ln w="25400">
            <a:solidFill>
              <a:srgbClr val="C4CFD5"/>
            </a:solidFill>
            <a:prstDash val="solid"/>
          </a:ln>
        </p:spPr>
        <p:txBody>
          <a:bodyPr/>
          <a:lstStyle/>
          <a:p>
            <a:endParaRPr lang="es-ES_tradnl"/>
          </a:p>
        </p:txBody>
      </p:sp>
      <p:sp>
        <p:nvSpPr>
          <p:cNvPr id="7" name="Shape 5"/>
          <p:cNvSpPr/>
          <p:nvPr/>
        </p:nvSpPr>
        <p:spPr>
          <a:xfrm>
            <a:off x="3611880" y="1325880"/>
            <a:ext cx="1920240" cy="1463040"/>
          </a:xfrm>
          <a:prstGeom prst="roundRect">
            <a:avLst>
              <a:gd name="adj" fmla="val 5000"/>
            </a:avLst>
          </a:prstGeom>
          <a:solidFill>
            <a:srgbClr val="EEF2F3"/>
          </a:solidFill>
          <a:ln/>
          <a:effectLst>
            <a:outerShdw blurRad="63500" dist="25400" dir="2700000" algn="bl" rotWithShape="0">
              <a:srgbClr val="000000">
                <a:alpha val="12000"/>
              </a:srgbClr>
            </a:outerShdw>
          </a:effectLst>
        </p:spPr>
        <p:txBody>
          <a:bodyPr/>
          <a:lstStyle/>
          <a:p>
            <a:endParaRPr lang="es-ES_tradnl"/>
          </a:p>
        </p:txBody>
      </p:sp>
      <p:sp>
        <p:nvSpPr>
          <p:cNvPr id="8" name="Shape 6"/>
          <p:cNvSpPr/>
          <p:nvPr/>
        </p:nvSpPr>
        <p:spPr>
          <a:xfrm>
            <a:off x="4325112" y="1453896"/>
            <a:ext cx="493776" cy="493776"/>
          </a:xfrm>
          <a:prstGeom prst="ellipse">
            <a:avLst/>
          </a:prstGeom>
          <a:solidFill>
            <a:srgbClr val="263640"/>
          </a:solidFill>
          <a:ln/>
        </p:spPr>
        <p:txBody>
          <a:bodyPr/>
          <a:lstStyle/>
          <a:p>
            <a:endParaRPr lang="es-ES_tradnl"/>
          </a:p>
        </p:txBody>
      </p:sp>
      <p:pic>
        <p:nvPicPr>
          <p:cNvPr id="9" name="Image 0" descr="preencoded.png"/>
          <p:cNvPicPr>
            <a:picLocks noChangeAspect="1"/>
          </p:cNvPicPr>
          <p:nvPr/>
        </p:nvPicPr>
        <p:blipFill>
          <a:blip r:embed="rId3"/>
          <a:stretch>
            <a:fillRect/>
          </a:stretch>
        </p:blipFill>
        <p:spPr>
          <a:xfrm>
            <a:off x="4453494" y="1582278"/>
            <a:ext cx="237012" cy="237012"/>
          </a:xfrm>
          <a:prstGeom prst="rect">
            <a:avLst/>
          </a:prstGeom>
        </p:spPr>
      </p:pic>
      <p:sp>
        <p:nvSpPr>
          <p:cNvPr id="10" name="Text 7"/>
          <p:cNvSpPr/>
          <p:nvPr/>
        </p:nvSpPr>
        <p:spPr>
          <a:xfrm>
            <a:off x="3657600" y="1984248"/>
            <a:ext cx="1828800" cy="274320"/>
          </a:xfrm>
          <a:prstGeom prst="rect">
            <a:avLst/>
          </a:prstGeom>
          <a:noFill/>
          <a:ln/>
        </p:spPr>
        <p:txBody>
          <a:bodyPr wrap="square" lIns="0" tIns="0" rIns="0" bIns="0" rtlCol="0" anchor="ctr"/>
          <a:lstStyle/>
          <a:p>
            <a:pPr marL="0" indent="0" algn="ctr">
              <a:buNone/>
            </a:pPr>
            <a:r>
              <a:rPr lang="en-US" sz="1250" b="1" dirty="0">
                <a:solidFill>
                  <a:srgbClr val="263640"/>
                </a:solidFill>
                <a:latin typeface="Calibri" pitchFamily="34" charset="0"/>
                <a:ea typeface="Calibri" pitchFamily="34" charset="-122"/>
                <a:cs typeface="Calibri" pitchFamily="34" charset="-120"/>
              </a:rPr>
              <a:t>Estado</a:t>
            </a:r>
            <a:endParaRPr lang="en-US" sz="1250" dirty="0"/>
          </a:p>
        </p:txBody>
      </p:sp>
      <p:sp>
        <p:nvSpPr>
          <p:cNvPr id="11" name="Text 8"/>
          <p:cNvSpPr/>
          <p:nvPr/>
        </p:nvSpPr>
        <p:spPr>
          <a:xfrm>
            <a:off x="3657600" y="2258568"/>
            <a:ext cx="1828800" cy="502920"/>
          </a:xfrm>
          <a:prstGeom prst="rect">
            <a:avLst/>
          </a:prstGeom>
          <a:noFill/>
          <a:ln/>
        </p:spPr>
        <p:txBody>
          <a:bodyPr wrap="square" lIns="0" tIns="0" rIns="0" bIns="0" rtlCol="0" anchor="ctr"/>
          <a:lstStyle/>
          <a:p>
            <a:pPr marL="0" indent="0" algn="ctr">
              <a:buNone/>
            </a:pPr>
            <a:r>
              <a:rPr lang="en-US" sz="950" dirty="0">
                <a:solidFill>
                  <a:srgbClr val="5B6770"/>
                </a:solidFill>
                <a:latin typeface="Calibri" pitchFamily="34" charset="0"/>
                <a:ea typeface="Calibri" pitchFamily="34" charset="-122"/>
                <a:cs typeface="Calibri" pitchFamily="34" charset="-120"/>
              </a:rPr>
              <a:t>Mandato, recursos,</a:t>
            </a:r>
            <a:endParaRPr lang="en-US" sz="950" dirty="0"/>
          </a:p>
          <a:p>
            <a:pPr marL="0" indent="0" algn="ctr">
              <a:buNone/>
            </a:pPr>
            <a:r>
              <a:rPr lang="en-US" sz="950" dirty="0">
                <a:solidFill>
                  <a:srgbClr val="5B6770"/>
                </a:solidFill>
                <a:latin typeface="Calibri" pitchFamily="34" charset="0"/>
                <a:ea typeface="Calibri" pitchFamily="34" charset="-122"/>
                <a:cs typeface="Calibri" pitchFamily="34" charset="-120"/>
              </a:rPr>
              <a:t>continuidad de política</a:t>
            </a:r>
            <a:endParaRPr lang="en-US" sz="950" dirty="0"/>
          </a:p>
        </p:txBody>
      </p:sp>
      <p:sp>
        <p:nvSpPr>
          <p:cNvPr id="12" name="Shape 9"/>
          <p:cNvSpPr/>
          <p:nvPr/>
        </p:nvSpPr>
        <p:spPr>
          <a:xfrm>
            <a:off x="1051560" y="3063240"/>
            <a:ext cx="1920240" cy="1463040"/>
          </a:xfrm>
          <a:prstGeom prst="roundRect">
            <a:avLst>
              <a:gd name="adj" fmla="val 5000"/>
            </a:avLst>
          </a:prstGeom>
          <a:solidFill>
            <a:srgbClr val="EEF2F3"/>
          </a:solidFill>
          <a:ln/>
          <a:effectLst>
            <a:outerShdw blurRad="63500" dist="25400" dir="2700000" algn="bl" rotWithShape="0">
              <a:srgbClr val="000000">
                <a:alpha val="12000"/>
              </a:srgbClr>
            </a:outerShdw>
          </a:effectLst>
        </p:spPr>
        <p:txBody>
          <a:bodyPr/>
          <a:lstStyle/>
          <a:p>
            <a:endParaRPr lang="es-ES_tradnl"/>
          </a:p>
        </p:txBody>
      </p:sp>
      <p:sp>
        <p:nvSpPr>
          <p:cNvPr id="13" name="Shape 10"/>
          <p:cNvSpPr/>
          <p:nvPr/>
        </p:nvSpPr>
        <p:spPr>
          <a:xfrm>
            <a:off x="1764792" y="3191256"/>
            <a:ext cx="493776" cy="493776"/>
          </a:xfrm>
          <a:prstGeom prst="ellipse">
            <a:avLst/>
          </a:prstGeom>
          <a:solidFill>
            <a:srgbClr val="B05A2E"/>
          </a:solidFill>
          <a:ln/>
        </p:spPr>
        <p:txBody>
          <a:bodyPr/>
          <a:lstStyle/>
          <a:p>
            <a:endParaRPr lang="es-ES_tradnl"/>
          </a:p>
        </p:txBody>
      </p:sp>
      <p:pic>
        <p:nvPicPr>
          <p:cNvPr id="14" name="Image 1" descr="preencoded.png"/>
          <p:cNvPicPr>
            <a:picLocks noChangeAspect="1"/>
          </p:cNvPicPr>
          <p:nvPr/>
        </p:nvPicPr>
        <p:blipFill>
          <a:blip r:embed="rId4"/>
          <a:stretch>
            <a:fillRect/>
          </a:stretch>
        </p:blipFill>
        <p:spPr>
          <a:xfrm>
            <a:off x="1893174" y="3319638"/>
            <a:ext cx="237012" cy="237012"/>
          </a:xfrm>
          <a:prstGeom prst="rect">
            <a:avLst/>
          </a:prstGeom>
        </p:spPr>
      </p:pic>
      <p:sp>
        <p:nvSpPr>
          <p:cNvPr id="15" name="Text 11"/>
          <p:cNvSpPr/>
          <p:nvPr/>
        </p:nvSpPr>
        <p:spPr>
          <a:xfrm>
            <a:off x="1097280" y="3721608"/>
            <a:ext cx="1828800" cy="274320"/>
          </a:xfrm>
          <a:prstGeom prst="rect">
            <a:avLst/>
          </a:prstGeom>
          <a:noFill/>
          <a:ln/>
        </p:spPr>
        <p:txBody>
          <a:bodyPr wrap="square" lIns="0" tIns="0" rIns="0" bIns="0" rtlCol="0" anchor="ctr"/>
          <a:lstStyle/>
          <a:p>
            <a:pPr marL="0" indent="0" algn="ctr">
              <a:buNone/>
            </a:pPr>
            <a:r>
              <a:rPr lang="en-US" sz="1250" b="1" dirty="0">
                <a:solidFill>
                  <a:srgbClr val="263640"/>
                </a:solidFill>
                <a:latin typeface="Calibri" pitchFamily="34" charset="0"/>
                <a:ea typeface="Calibri" pitchFamily="34" charset="-122"/>
                <a:cs typeface="Calibri" pitchFamily="34" charset="-120"/>
              </a:rPr>
              <a:t>Empresas</a:t>
            </a:r>
            <a:endParaRPr lang="en-US" sz="1250" dirty="0"/>
          </a:p>
        </p:txBody>
      </p:sp>
      <p:sp>
        <p:nvSpPr>
          <p:cNvPr id="16" name="Text 12"/>
          <p:cNvSpPr/>
          <p:nvPr/>
        </p:nvSpPr>
        <p:spPr>
          <a:xfrm>
            <a:off x="1097280" y="3995928"/>
            <a:ext cx="1828800" cy="502920"/>
          </a:xfrm>
          <a:prstGeom prst="rect">
            <a:avLst/>
          </a:prstGeom>
          <a:noFill/>
          <a:ln/>
        </p:spPr>
        <p:txBody>
          <a:bodyPr wrap="square" lIns="0" tIns="0" rIns="0" bIns="0" rtlCol="0" anchor="ctr"/>
          <a:lstStyle/>
          <a:p>
            <a:pPr marL="0" indent="0" algn="ctr">
              <a:buNone/>
            </a:pPr>
            <a:r>
              <a:rPr lang="en-US" sz="950" dirty="0">
                <a:solidFill>
                  <a:srgbClr val="5B6770"/>
                </a:solidFill>
                <a:latin typeface="Calibri" pitchFamily="34" charset="0"/>
                <a:ea typeface="Calibri" pitchFamily="34" charset="-122"/>
                <a:cs typeface="Calibri" pitchFamily="34" charset="-120"/>
              </a:rPr>
              <a:t>Demanda, formación,</a:t>
            </a:r>
            <a:endParaRPr lang="en-US" sz="950" dirty="0"/>
          </a:p>
          <a:p>
            <a:pPr marL="0" indent="0" algn="ctr">
              <a:buNone/>
            </a:pPr>
            <a:r>
              <a:rPr lang="en-US" sz="950" dirty="0">
                <a:solidFill>
                  <a:srgbClr val="5B6770"/>
                </a:solidFill>
                <a:latin typeface="Calibri" pitchFamily="34" charset="0"/>
                <a:ea typeface="Calibri" pitchFamily="34" charset="-122"/>
                <a:cs typeface="Calibri" pitchFamily="34" charset="-120"/>
              </a:rPr>
              <a:t>transferencia de capacidades</a:t>
            </a:r>
            <a:endParaRPr lang="en-US" sz="950" dirty="0"/>
          </a:p>
        </p:txBody>
      </p:sp>
      <p:sp>
        <p:nvSpPr>
          <p:cNvPr id="17" name="Shape 13"/>
          <p:cNvSpPr/>
          <p:nvPr/>
        </p:nvSpPr>
        <p:spPr>
          <a:xfrm>
            <a:off x="6172200" y="3063240"/>
            <a:ext cx="1920240" cy="1463040"/>
          </a:xfrm>
          <a:prstGeom prst="roundRect">
            <a:avLst>
              <a:gd name="adj" fmla="val 5000"/>
            </a:avLst>
          </a:prstGeom>
          <a:solidFill>
            <a:srgbClr val="EEF2F3"/>
          </a:solidFill>
          <a:ln/>
          <a:effectLst>
            <a:outerShdw blurRad="63500" dist="25400" dir="2700000" algn="bl" rotWithShape="0">
              <a:srgbClr val="000000">
                <a:alpha val="12000"/>
              </a:srgbClr>
            </a:outerShdw>
          </a:effectLst>
        </p:spPr>
        <p:txBody>
          <a:bodyPr/>
          <a:lstStyle/>
          <a:p>
            <a:endParaRPr lang="es-ES_tradnl"/>
          </a:p>
        </p:txBody>
      </p:sp>
      <p:sp>
        <p:nvSpPr>
          <p:cNvPr id="18" name="Shape 14"/>
          <p:cNvSpPr/>
          <p:nvPr/>
        </p:nvSpPr>
        <p:spPr>
          <a:xfrm>
            <a:off x="6885432" y="3191256"/>
            <a:ext cx="493776" cy="493776"/>
          </a:xfrm>
          <a:prstGeom prst="ellipse">
            <a:avLst/>
          </a:prstGeom>
          <a:solidFill>
            <a:srgbClr val="5E7A8A"/>
          </a:solidFill>
          <a:ln/>
        </p:spPr>
        <p:txBody>
          <a:bodyPr/>
          <a:lstStyle/>
          <a:p>
            <a:endParaRPr lang="es-ES_tradnl"/>
          </a:p>
        </p:txBody>
      </p:sp>
      <p:pic>
        <p:nvPicPr>
          <p:cNvPr id="19" name="Image 2" descr="preencoded.png"/>
          <p:cNvPicPr>
            <a:picLocks noChangeAspect="1"/>
          </p:cNvPicPr>
          <p:nvPr/>
        </p:nvPicPr>
        <p:blipFill>
          <a:blip r:embed="rId5"/>
          <a:stretch>
            <a:fillRect/>
          </a:stretch>
        </p:blipFill>
        <p:spPr>
          <a:xfrm>
            <a:off x="7013814" y="3319638"/>
            <a:ext cx="237012" cy="237012"/>
          </a:xfrm>
          <a:prstGeom prst="rect">
            <a:avLst/>
          </a:prstGeom>
        </p:spPr>
      </p:pic>
      <p:sp>
        <p:nvSpPr>
          <p:cNvPr id="20" name="Text 15"/>
          <p:cNvSpPr/>
          <p:nvPr/>
        </p:nvSpPr>
        <p:spPr>
          <a:xfrm>
            <a:off x="6217920" y="3721608"/>
            <a:ext cx="1828800" cy="274320"/>
          </a:xfrm>
          <a:prstGeom prst="rect">
            <a:avLst/>
          </a:prstGeom>
          <a:noFill/>
          <a:ln/>
        </p:spPr>
        <p:txBody>
          <a:bodyPr wrap="square" lIns="0" tIns="0" rIns="0" bIns="0" rtlCol="0" anchor="ctr"/>
          <a:lstStyle/>
          <a:p>
            <a:pPr marL="0" indent="0" algn="ctr">
              <a:buNone/>
            </a:pPr>
            <a:r>
              <a:rPr lang="en-US" sz="1250" b="1" dirty="0">
                <a:solidFill>
                  <a:srgbClr val="263640"/>
                </a:solidFill>
                <a:latin typeface="Calibri" pitchFamily="34" charset="0"/>
                <a:ea typeface="Calibri" pitchFamily="34" charset="-122"/>
                <a:cs typeface="Calibri" pitchFamily="34" charset="-120"/>
              </a:rPr>
              <a:t>Instituciones educativas</a:t>
            </a:r>
            <a:endParaRPr lang="en-US" sz="1250" dirty="0"/>
          </a:p>
        </p:txBody>
      </p:sp>
      <p:sp>
        <p:nvSpPr>
          <p:cNvPr id="21" name="Text 16"/>
          <p:cNvSpPr/>
          <p:nvPr/>
        </p:nvSpPr>
        <p:spPr>
          <a:xfrm>
            <a:off x="6217920" y="3995928"/>
            <a:ext cx="1828800" cy="502920"/>
          </a:xfrm>
          <a:prstGeom prst="rect">
            <a:avLst/>
          </a:prstGeom>
          <a:noFill/>
          <a:ln/>
        </p:spPr>
        <p:txBody>
          <a:bodyPr wrap="square" lIns="0" tIns="0" rIns="0" bIns="0" rtlCol="0" anchor="ctr"/>
          <a:lstStyle/>
          <a:p>
            <a:pPr marL="0" indent="0" algn="ctr">
              <a:buNone/>
            </a:pPr>
            <a:r>
              <a:rPr lang="en-US" sz="950" dirty="0">
                <a:solidFill>
                  <a:srgbClr val="5B6770"/>
                </a:solidFill>
                <a:latin typeface="Calibri" pitchFamily="34" charset="0"/>
                <a:ea typeface="Calibri" pitchFamily="34" charset="-122"/>
                <a:cs typeface="Calibri" pitchFamily="34" charset="-120"/>
              </a:rPr>
              <a:t>Trayectorias formativas</a:t>
            </a:r>
            <a:endParaRPr lang="en-US" sz="950" dirty="0"/>
          </a:p>
          <a:p>
            <a:pPr marL="0" indent="0" algn="ctr">
              <a:buNone/>
            </a:pPr>
            <a:r>
              <a:rPr lang="en-US" sz="950" dirty="0">
                <a:solidFill>
                  <a:srgbClr val="5B6770"/>
                </a:solidFill>
                <a:latin typeface="Calibri" pitchFamily="34" charset="0"/>
                <a:ea typeface="Calibri" pitchFamily="34" charset="-122"/>
                <a:cs typeface="Calibri" pitchFamily="34" charset="-120"/>
              </a:rPr>
              <a:t>conectadas a la producción</a:t>
            </a:r>
            <a:endParaRPr lang="en-US" sz="950" dirty="0"/>
          </a:p>
        </p:txBody>
      </p:sp>
      <p:sp>
        <p:nvSpPr>
          <p:cNvPr id="22" name="Text 17"/>
          <p:cNvSpPr/>
          <p:nvPr/>
        </p:nvSpPr>
        <p:spPr>
          <a:xfrm>
            <a:off x="502920" y="4681728"/>
            <a:ext cx="8138160" cy="320040"/>
          </a:xfrm>
          <a:prstGeom prst="rect">
            <a:avLst/>
          </a:prstGeom>
          <a:noFill/>
          <a:ln/>
        </p:spPr>
        <p:txBody>
          <a:bodyPr wrap="square" lIns="0" tIns="0" rIns="0" bIns="0" rtlCol="0" anchor="ctr"/>
          <a:lstStyle/>
          <a:p>
            <a:pPr marL="0" indent="0" algn="ctr">
              <a:buNone/>
            </a:pPr>
            <a:r>
              <a:rPr lang="en-US" sz="1250" i="1" dirty="0">
                <a:solidFill>
                  <a:srgbClr val="B05A2E"/>
                </a:solidFill>
                <a:latin typeface="Calibri" pitchFamily="34" charset="0"/>
                <a:ea typeface="Calibri" pitchFamily="34" charset="-122"/>
                <a:cs typeface="Calibri" pitchFamily="34" charset="-120"/>
              </a:rPr>
              <a:t>Las mesas sectoriales dejan de ser instancias de consulta y pasan a ser espacios de decisión.</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566928"/>
          </a:xfrm>
          <a:prstGeom prst="rect">
            <a:avLst/>
          </a:prstGeom>
          <a:noFill/>
          <a:ln/>
        </p:spPr>
        <p:txBody>
          <a:bodyPr wrap="square" lIns="0" tIns="0" rIns="0" bIns="0" rtlCol="0" anchor="ctr"/>
          <a:lstStyle/>
          <a:p>
            <a:pPr marL="0" indent="0">
              <a:buNone/>
            </a:pPr>
            <a:r>
              <a:rPr lang="en-US" sz="2700" b="1" dirty="0">
                <a:solidFill>
                  <a:srgbClr val="263640"/>
                </a:solidFill>
                <a:latin typeface="Cambria" pitchFamily="34" charset="0"/>
                <a:ea typeface="Cambria" pitchFamily="34" charset="-122"/>
                <a:cs typeface="Cambria" pitchFamily="34" charset="-120"/>
              </a:rPr>
              <a:t>La gran empresa como ancla del ecosistema</a:t>
            </a:r>
            <a:endParaRPr lang="en-US" sz="2700" dirty="0"/>
          </a:p>
        </p:txBody>
      </p:sp>
      <p:sp>
        <p:nvSpPr>
          <p:cNvPr id="3" name="Text 1"/>
          <p:cNvSpPr/>
          <p:nvPr/>
        </p:nvSpPr>
        <p:spPr>
          <a:xfrm>
            <a:off x="502920" y="841248"/>
            <a:ext cx="8138160" cy="329184"/>
          </a:xfrm>
          <a:prstGeom prst="rect">
            <a:avLst/>
          </a:prstGeom>
          <a:noFill/>
          <a:ln/>
        </p:spPr>
        <p:txBody>
          <a:bodyPr wrap="square" lIns="0" tIns="0" rIns="0" bIns="0" rtlCol="0" anchor="ctr"/>
          <a:lstStyle/>
          <a:p>
            <a:pPr marL="0" indent="0">
              <a:buNone/>
            </a:pPr>
            <a:r>
              <a:rPr lang="en-US" sz="1350" i="1" dirty="0">
                <a:solidFill>
                  <a:srgbClr val="5B6770"/>
                </a:solidFill>
                <a:latin typeface="Calibri" pitchFamily="34" charset="0"/>
                <a:ea typeface="Calibri" pitchFamily="34" charset="-122"/>
                <a:cs typeface="Calibri" pitchFamily="34" charset="-120"/>
              </a:rPr>
              <a:t>Más allá de lo transaccional: transferir conocimiento, elevar estándares, desarrollar capacidades</a:t>
            </a:r>
            <a:endParaRPr lang="en-US" sz="1350" dirty="0"/>
          </a:p>
        </p:txBody>
      </p:sp>
      <p:sp>
        <p:nvSpPr>
          <p:cNvPr id="4" name="Shape 2"/>
          <p:cNvSpPr/>
          <p:nvPr/>
        </p:nvSpPr>
        <p:spPr>
          <a:xfrm>
            <a:off x="502920" y="1371600"/>
            <a:ext cx="2651760" cy="1298448"/>
          </a:xfrm>
          <a:prstGeom prst="roundRect">
            <a:avLst>
              <a:gd name="adj" fmla="val 4225"/>
            </a:avLst>
          </a:prstGeom>
          <a:solidFill>
            <a:srgbClr val="EEF2F3"/>
          </a:solidFill>
          <a:ln/>
        </p:spPr>
        <p:txBody>
          <a:bodyPr/>
          <a:lstStyle/>
          <a:p>
            <a:endParaRPr lang="es-ES_tradnl"/>
          </a:p>
        </p:txBody>
      </p:sp>
      <p:sp>
        <p:nvSpPr>
          <p:cNvPr id="5" name="Shape 3"/>
          <p:cNvSpPr/>
          <p:nvPr/>
        </p:nvSpPr>
        <p:spPr>
          <a:xfrm>
            <a:off x="640080" y="1508760"/>
            <a:ext cx="402336" cy="402336"/>
          </a:xfrm>
          <a:prstGeom prst="ellipse">
            <a:avLst/>
          </a:prstGeom>
          <a:solidFill>
            <a:srgbClr val="5E7A8A"/>
          </a:solidFill>
          <a:ln/>
        </p:spPr>
        <p:txBody>
          <a:bodyPr/>
          <a:lstStyle/>
          <a:p>
            <a:endParaRPr lang="es-ES_tradnl"/>
          </a:p>
        </p:txBody>
      </p:sp>
      <p:pic>
        <p:nvPicPr>
          <p:cNvPr id="6" name="Image 0" descr="preencoded.png"/>
          <p:cNvPicPr>
            <a:picLocks noChangeAspect="1"/>
          </p:cNvPicPr>
          <p:nvPr/>
        </p:nvPicPr>
        <p:blipFill>
          <a:blip r:embed="rId3"/>
          <a:stretch>
            <a:fillRect/>
          </a:stretch>
        </p:blipFill>
        <p:spPr>
          <a:xfrm>
            <a:off x="744687" y="1613367"/>
            <a:ext cx="193121" cy="193121"/>
          </a:xfrm>
          <a:prstGeom prst="rect">
            <a:avLst/>
          </a:prstGeom>
        </p:spPr>
      </p:pic>
      <p:sp>
        <p:nvSpPr>
          <p:cNvPr id="7" name="Text 4"/>
          <p:cNvSpPr/>
          <p:nvPr/>
        </p:nvSpPr>
        <p:spPr>
          <a:xfrm>
            <a:off x="1143000" y="1536192"/>
            <a:ext cx="1874520" cy="347472"/>
          </a:xfrm>
          <a:prstGeom prst="rect">
            <a:avLst/>
          </a:prstGeom>
          <a:noFill/>
          <a:ln/>
        </p:spPr>
        <p:txBody>
          <a:bodyPr wrap="square" lIns="0" tIns="0" rIns="0" bIns="0" rtlCol="0" anchor="ctr"/>
          <a:lstStyle/>
          <a:p>
            <a:pPr marL="0" indent="0">
              <a:buNone/>
            </a:pPr>
            <a:r>
              <a:rPr lang="en-US" sz="1200" b="1" dirty="0">
                <a:solidFill>
                  <a:srgbClr val="263640"/>
                </a:solidFill>
                <a:latin typeface="Calibri" pitchFamily="34" charset="0"/>
                <a:ea typeface="Calibri" pitchFamily="34" charset="-122"/>
                <a:cs typeface="Calibri" pitchFamily="34" charset="-120"/>
              </a:rPr>
              <a:t>Anticipar competencias</a:t>
            </a:r>
            <a:endParaRPr lang="en-US" sz="1200" dirty="0"/>
          </a:p>
        </p:txBody>
      </p:sp>
      <p:sp>
        <p:nvSpPr>
          <p:cNvPr id="8" name="Text 5"/>
          <p:cNvSpPr/>
          <p:nvPr/>
        </p:nvSpPr>
        <p:spPr>
          <a:xfrm>
            <a:off x="640080" y="1975104"/>
            <a:ext cx="2377440" cy="640080"/>
          </a:xfrm>
          <a:prstGeom prst="rect">
            <a:avLst/>
          </a:prstGeom>
          <a:noFill/>
          <a:ln/>
        </p:spPr>
        <p:txBody>
          <a:bodyPr wrap="square" lIns="0" tIns="0" rIns="0" bIns="0" rtlCol="0" anchor="ctr"/>
          <a:lstStyle/>
          <a:p>
            <a:pPr marL="0" indent="0">
              <a:buNone/>
            </a:pPr>
            <a:r>
              <a:rPr lang="en-US" sz="1000" dirty="0">
                <a:solidFill>
                  <a:srgbClr val="5B6770"/>
                </a:solidFill>
                <a:latin typeface="Calibri" pitchFamily="34" charset="0"/>
                <a:ea typeface="Calibri" pitchFamily="34" charset="-122"/>
                <a:cs typeface="Calibri" pitchFamily="34" charset="-120"/>
              </a:rPr>
              <a:t>Definir las necesidades técnicas actuales y futuras de su cadena productiva</a:t>
            </a:r>
            <a:endParaRPr lang="en-US" sz="1000" dirty="0"/>
          </a:p>
        </p:txBody>
      </p:sp>
      <p:sp>
        <p:nvSpPr>
          <p:cNvPr id="9" name="Shape 6"/>
          <p:cNvSpPr/>
          <p:nvPr/>
        </p:nvSpPr>
        <p:spPr>
          <a:xfrm>
            <a:off x="3255264" y="1371600"/>
            <a:ext cx="2651760" cy="1298448"/>
          </a:xfrm>
          <a:prstGeom prst="roundRect">
            <a:avLst>
              <a:gd name="adj" fmla="val 4225"/>
            </a:avLst>
          </a:prstGeom>
          <a:solidFill>
            <a:srgbClr val="EEF2F3"/>
          </a:solidFill>
          <a:ln/>
        </p:spPr>
        <p:txBody>
          <a:bodyPr/>
          <a:lstStyle/>
          <a:p>
            <a:endParaRPr lang="es-ES_tradnl"/>
          </a:p>
        </p:txBody>
      </p:sp>
      <p:sp>
        <p:nvSpPr>
          <p:cNvPr id="10" name="Shape 7"/>
          <p:cNvSpPr/>
          <p:nvPr/>
        </p:nvSpPr>
        <p:spPr>
          <a:xfrm>
            <a:off x="3392424" y="1508760"/>
            <a:ext cx="402336" cy="402336"/>
          </a:xfrm>
          <a:prstGeom prst="ellipse">
            <a:avLst/>
          </a:prstGeom>
          <a:solidFill>
            <a:srgbClr val="5E7A8A"/>
          </a:solidFill>
          <a:ln/>
        </p:spPr>
        <p:txBody>
          <a:bodyPr/>
          <a:lstStyle/>
          <a:p>
            <a:endParaRPr lang="es-ES_tradnl"/>
          </a:p>
        </p:txBody>
      </p:sp>
      <p:pic>
        <p:nvPicPr>
          <p:cNvPr id="11" name="Image 1" descr="preencoded.png"/>
          <p:cNvPicPr>
            <a:picLocks noChangeAspect="1"/>
          </p:cNvPicPr>
          <p:nvPr/>
        </p:nvPicPr>
        <p:blipFill>
          <a:blip r:embed="rId4"/>
          <a:stretch>
            <a:fillRect/>
          </a:stretch>
        </p:blipFill>
        <p:spPr>
          <a:xfrm>
            <a:off x="3497031" y="1613367"/>
            <a:ext cx="193121" cy="193121"/>
          </a:xfrm>
          <a:prstGeom prst="rect">
            <a:avLst/>
          </a:prstGeom>
        </p:spPr>
      </p:pic>
      <p:sp>
        <p:nvSpPr>
          <p:cNvPr id="12" name="Text 8"/>
          <p:cNvSpPr/>
          <p:nvPr/>
        </p:nvSpPr>
        <p:spPr>
          <a:xfrm>
            <a:off x="3895344" y="1536192"/>
            <a:ext cx="1874520" cy="347472"/>
          </a:xfrm>
          <a:prstGeom prst="rect">
            <a:avLst/>
          </a:prstGeom>
          <a:noFill/>
          <a:ln/>
        </p:spPr>
        <p:txBody>
          <a:bodyPr wrap="square" lIns="0" tIns="0" rIns="0" bIns="0" rtlCol="0" anchor="ctr"/>
          <a:lstStyle/>
          <a:p>
            <a:pPr marL="0" indent="0">
              <a:buNone/>
            </a:pPr>
            <a:r>
              <a:rPr lang="en-US" sz="1200" b="1" dirty="0">
                <a:solidFill>
                  <a:srgbClr val="263640"/>
                </a:solidFill>
                <a:latin typeface="Calibri" pitchFamily="34" charset="0"/>
                <a:ea typeface="Calibri" pitchFamily="34" charset="-122"/>
                <a:cs typeface="Calibri" pitchFamily="34" charset="-120"/>
              </a:rPr>
              <a:t>Validar estándares</a:t>
            </a:r>
            <a:endParaRPr lang="en-US" sz="1200" dirty="0"/>
          </a:p>
        </p:txBody>
      </p:sp>
      <p:sp>
        <p:nvSpPr>
          <p:cNvPr id="13" name="Text 9"/>
          <p:cNvSpPr/>
          <p:nvPr/>
        </p:nvSpPr>
        <p:spPr>
          <a:xfrm>
            <a:off x="3392424" y="1975104"/>
            <a:ext cx="2377440" cy="640080"/>
          </a:xfrm>
          <a:prstGeom prst="rect">
            <a:avLst/>
          </a:prstGeom>
          <a:noFill/>
          <a:ln/>
        </p:spPr>
        <p:txBody>
          <a:bodyPr wrap="square" lIns="0" tIns="0" rIns="0" bIns="0" rtlCol="0" anchor="ctr"/>
          <a:lstStyle/>
          <a:p>
            <a:pPr marL="0" indent="0">
              <a:buNone/>
            </a:pPr>
            <a:r>
              <a:rPr lang="en-US" sz="1000" dirty="0">
                <a:solidFill>
                  <a:srgbClr val="5B6770"/>
                </a:solidFill>
                <a:latin typeface="Calibri" pitchFamily="34" charset="0"/>
                <a:ea typeface="Calibri" pitchFamily="34" charset="-122"/>
                <a:cs typeface="Calibri" pitchFamily="34" charset="-120"/>
              </a:rPr>
              <a:t>Estándares sectoriales de formación reconocidos por el mercado</a:t>
            </a:r>
            <a:endParaRPr lang="en-US" sz="1000" dirty="0"/>
          </a:p>
        </p:txBody>
      </p:sp>
      <p:sp>
        <p:nvSpPr>
          <p:cNvPr id="14" name="Shape 10"/>
          <p:cNvSpPr/>
          <p:nvPr/>
        </p:nvSpPr>
        <p:spPr>
          <a:xfrm>
            <a:off x="6007608" y="1371600"/>
            <a:ext cx="2651760" cy="1298448"/>
          </a:xfrm>
          <a:prstGeom prst="roundRect">
            <a:avLst>
              <a:gd name="adj" fmla="val 4225"/>
            </a:avLst>
          </a:prstGeom>
          <a:solidFill>
            <a:srgbClr val="EEF2F3"/>
          </a:solidFill>
          <a:ln/>
        </p:spPr>
        <p:txBody>
          <a:bodyPr/>
          <a:lstStyle/>
          <a:p>
            <a:endParaRPr lang="es-ES_tradnl"/>
          </a:p>
        </p:txBody>
      </p:sp>
      <p:sp>
        <p:nvSpPr>
          <p:cNvPr id="15" name="Shape 11"/>
          <p:cNvSpPr/>
          <p:nvPr/>
        </p:nvSpPr>
        <p:spPr>
          <a:xfrm>
            <a:off x="6144768" y="1508760"/>
            <a:ext cx="402336" cy="402336"/>
          </a:xfrm>
          <a:prstGeom prst="ellipse">
            <a:avLst/>
          </a:prstGeom>
          <a:solidFill>
            <a:srgbClr val="5E7A8A"/>
          </a:solidFill>
          <a:ln/>
        </p:spPr>
        <p:txBody>
          <a:bodyPr/>
          <a:lstStyle/>
          <a:p>
            <a:endParaRPr lang="es-ES_tradnl"/>
          </a:p>
        </p:txBody>
      </p:sp>
      <p:pic>
        <p:nvPicPr>
          <p:cNvPr id="16" name="Image 2" descr="preencoded.png"/>
          <p:cNvPicPr>
            <a:picLocks noChangeAspect="1"/>
          </p:cNvPicPr>
          <p:nvPr/>
        </p:nvPicPr>
        <p:blipFill>
          <a:blip r:embed="rId5"/>
          <a:stretch>
            <a:fillRect/>
          </a:stretch>
        </p:blipFill>
        <p:spPr>
          <a:xfrm>
            <a:off x="6249375" y="1613367"/>
            <a:ext cx="193121" cy="193121"/>
          </a:xfrm>
          <a:prstGeom prst="rect">
            <a:avLst/>
          </a:prstGeom>
        </p:spPr>
      </p:pic>
      <p:sp>
        <p:nvSpPr>
          <p:cNvPr id="17" name="Text 12"/>
          <p:cNvSpPr/>
          <p:nvPr/>
        </p:nvSpPr>
        <p:spPr>
          <a:xfrm>
            <a:off x="6647688" y="1536192"/>
            <a:ext cx="1874520" cy="347472"/>
          </a:xfrm>
          <a:prstGeom prst="rect">
            <a:avLst/>
          </a:prstGeom>
          <a:noFill/>
          <a:ln/>
        </p:spPr>
        <p:txBody>
          <a:bodyPr wrap="square" lIns="0" tIns="0" rIns="0" bIns="0" rtlCol="0" anchor="ctr"/>
          <a:lstStyle/>
          <a:p>
            <a:pPr marL="0" indent="0">
              <a:buNone/>
            </a:pPr>
            <a:r>
              <a:rPr lang="en-US" sz="1200" b="1" dirty="0">
                <a:solidFill>
                  <a:srgbClr val="263640"/>
                </a:solidFill>
                <a:latin typeface="Calibri" pitchFamily="34" charset="0"/>
                <a:ea typeface="Calibri" pitchFamily="34" charset="-122"/>
                <a:cs typeface="Calibri" pitchFamily="34" charset="-120"/>
              </a:rPr>
              <a:t>Formar aprendices</a:t>
            </a:r>
            <a:endParaRPr lang="en-US" sz="1200" dirty="0"/>
          </a:p>
        </p:txBody>
      </p:sp>
      <p:sp>
        <p:nvSpPr>
          <p:cNvPr id="18" name="Text 13"/>
          <p:cNvSpPr/>
          <p:nvPr/>
        </p:nvSpPr>
        <p:spPr>
          <a:xfrm>
            <a:off x="6144768" y="1975104"/>
            <a:ext cx="2377440" cy="640080"/>
          </a:xfrm>
          <a:prstGeom prst="rect">
            <a:avLst/>
          </a:prstGeom>
          <a:noFill/>
          <a:ln/>
        </p:spPr>
        <p:txBody>
          <a:bodyPr wrap="square" lIns="0" tIns="0" rIns="0" bIns="0" rtlCol="0" anchor="ctr"/>
          <a:lstStyle/>
          <a:p>
            <a:pPr marL="0" indent="0">
              <a:buNone/>
            </a:pPr>
            <a:r>
              <a:rPr lang="en-US" sz="1000" dirty="0">
                <a:solidFill>
                  <a:srgbClr val="5B6770"/>
                </a:solidFill>
                <a:latin typeface="Calibri" pitchFamily="34" charset="0"/>
                <a:ea typeface="Calibri" pitchFamily="34" charset="-122"/>
                <a:cs typeface="Calibri" pitchFamily="34" charset="-120"/>
              </a:rPr>
              <a:t>En sus propias operaciones, como empresa coformadora</a:t>
            </a:r>
            <a:endParaRPr lang="en-US" sz="1000" dirty="0"/>
          </a:p>
        </p:txBody>
      </p:sp>
      <p:sp>
        <p:nvSpPr>
          <p:cNvPr id="19" name="Shape 14"/>
          <p:cNvSpPr/>
          <p:nvPr/>
        </p:nvSpPr>
        <p:spPr>
          <a:xfrm>
            <a:off x="502920" y="2834640"/>
            <a:ext cx="2651760" cy="1298448"/>
          </a:xfrm>
          <a:prstGeom prst="roundRect">
            <a:avLst>
              <a:gd name="adj" fmla="val 4225"/>
            </a:avLst>
          </a:prstGeom>
          <a:solidFill>
            <a:srgbClr val="F6EFE7"/>
          </a:solidFill>
          <a:ln/>
        </p:spPr>
        <p:txBody>
          <a:bodyPr/>
          <a:lstStyle/>
          <a:p>
            <a:endParaRPr lang="es-ES_tradnl"/>
          </a:p>
        </p:txBody>
      </p:sp>
      <p:sp>
        <p:nvSpPr>
          <p:cNvPr id="20" name="Shape 15"/>
          <p:cNvSpPr/>
          <p:nvPr/>
        </p:nvSpPr>
        <p:spPr>
          <a:xfrm>
            <a:off x="640080" y="2971800"/>
            <a:ext cx="402336" cy="402336"/>
          </a:xfrm>
          <a:prstGeom prst="ellipse">
            <a:avLst/>
          </a:prstGeom>
          <a:solidFill>
            <a:srgbClr val="B05A2E"/>
          </a:solidFill>
          <a:ln/>
        </p:spPr>
        <p:txBody>
          <a:bodyPr/>
          <a:lstStyle/>
          <a:p>
            <a:endParaRPr lang="es-ES_tradnl"/>
          </a:p>
        </p:txBody>
      </p:sp>
      <p:pic>
        <p:nvPicPr>
          <p:cNvPr id="21" name="Image 3" descr="preencoded.png"/>
          <p:cNvPicPr>
            <a:picLocks noChangeAspect="1"/>
          </p:cNvPicPr>
          <p:nvPr/>
        </p:nvPicPr>
        <p:blipFill>
          <a:blip r:embed="rId6"/>
          <a:stretch>
            <a:fillRect/>
          </a:stretch>
        </p:blipFill>
        <p:spPr>
          <a:xfrm>
            <a:off x="744687" y="3076407"/>
            <a:ext cx="193121" cy="193121"/>
          </a:xfrm>
          <a:prstGeom prst="rect">
            <a:avLst/>
          </a:prstGeom>
        </p:spPr>
      </p:pic>
      <p:sp>
        <p:nvSpPr>
          <p:cNvPr id="22" name="Text 16"/>
          <p:cNvSpPr/>
          <p:nvPr/>
        </p:nvSpPr>
        <p:spPr>
          <a:xfrm>
            <a:off x="1143000" y="2999232"/>
            <a:ext cx="1874520" cy="347472"/>
          </a:xfrm>
          <a:prstGeom prst="rect">
            <a:avLst/>
          </a:prstGeom>
          <a:noFill/>
          <a:ln/>
        </p:spPr>
        <p:txBody>
          <a:bodyPr wrap="square" lIns="0" tIns="0" rIns="0" bIns="0" rtlCol="0" anchor="ctr"/>
          <a:lstStyle/>
          <a:p>
            <a:pPr marL="0" indent="0">
              <a:buNone/>
            </a:pPr>
            <a:r>
              <a:rPr lang="en-US" sz="1200" b="1" dirty="0">
                <a:solidFill>
                  <a:srgbClr val="263640"/>
                </a:solidFill>
                <a:latin typeface="Calibri" pitchFamily="34" charset="0"/>
                <a:ea typeface="Calibri" pitchFamily="34" charset="-122"/>
                <a:cs typeface="Calibri" pitchFamily="34" charset="-120"/>
              </a:rPr>
              <a:t>Transferir capacidades</a:t>
            </a:r>
            <a:endParaRPr lang="en-US" sz="1200" dirty="0"/>
          </a:p>
        </p:txBody>
      </p:sp>
      <p:sp>
        <p:nvSpPr>
          <p:cNvPr id="23" name="Text 17"/>
          <p:cNvSpPr/>
          <p:nvPr/>
        </p:nvSpPr>
        <p:spPr>
          <a:xfrm>
            <a:off x="640080" y="3438144"/>
            <a:ext cx="2377440" cy="640080"/>
          </a:xfrm>
          <a:prstGeom prst="rect">
            <a:avLst/>
          </a:prstGeom>
          <a:noFill/>
          <a:ln/>
        </p:spPr>
        <p:txBody>
          <a:bodyPr wrap="square" lIns="0" tIns="0" rIns="0" bIns="0" rtlCol="0" anchor="ctr"/>
          <a:lstStyle/>
          <a:p>
            <a:pPr marL="0" indent="0">
              <a:buNone/>
            </a:pPr>
            <a:r>
              <a:rPr lang="en-US" sz="1000" dirty="0">
                <a:solidFill>
                  <a:srgbClr val="5B6770"/>
                </a:solidFill>
                <a:latin typeface="Calibri" pitchFamily="34" charset="0"/>
                <a:ea typeface="Calibri" pitchFamily="34" charset="-122"/>
                <a:cs typeface="Calibri" pitchFamily="34" charset="-120"/>
              </a:rPr>
              <a:t>Programas permanentes de desarrollo de proveedores y pymes</a:t>
            </a:r>
            <a:endParaRPr lang="en-US" sz="1000" dirty="0"/>
          </a:p>
        </p:txBody>
      </p:sp>
      <p:sp>
        <p:nvSpPr>
          <p:cNvPr id="24" name="Shape 18"/>
          <p:cNvSpPr/>
          <p:nvPr/>
        </p:nvSpPr>
        <p:spPr>
          <a:xfrm>
            <a:off x="3255264" y="2834640"/>
            <a:ext cx="2651760" cy="1298448"/>
          </a:xfrm>
          <a:prstGeom prst="roundRect">
            <a:avLst>
              <a:gd name="adj" fmla="val 4225"/>
            </a:avLst>
          </a:prstGeom>
          <a:solidFill>
            <a:srgbClr val="F6EFE7"/>
          </a:solidFill>
          <a:ln/>
        </p:spPr>
        <p:txBody>
          <a:bodyPr/>
          <a:lstStyle/>
          <a:p>
            <a:endParaRPr lang="es-ES_tradnl"/>
          </a:p>
        </p:txBody>
      </p:sp>
      <p:sp>
        <p:nvSpPr>
          <p:cNvPr id="25" name="Shape 19"/>
          <p:cNvSpPr/>
          <p:nvPr/>
        </p:nvSpPr>
        <p:spPr>
          <a:xfrm>
            <a:off x="3392424" y="2971800"/>
            <a:ext cx="402336" cy="402336"/>
          </a:xfrm>
          <a:prstGeom prst="ellipse">
            <a:avLst/>
          </a:prstGeom>
          <a:solidFill>
            <a:srgbClr val="B05A2E"/>
          </a:solidFill>
          <a:ln/>
        </p:spPr>
        <p:txBody>
          <a:bodyPr/>
          <a:lstStyle/>
          <a:p>
            <a:endParaRPr lang="es-ES_tradnl"/>
          </a:p>
        </p:txBody>
      </p:sp>
      <p:pic>
        <p:nvPicPr>
          <p:cNvPr id="26" name="Image 4" descr="preencoded.png"/>
          <p:cNvPicPr>
            <a:picLocks noChangeAspect="1"/>
          </p:cNvPicPr>
          <p:nvPr/>
        </p:nvPicPr>
        <p:blipFill>
          <a:blip r:embed="rId7"/>
          <a:stretch>
            <a:fillRect/>
          </a:stretch>
        </p:blipFill>
        <p:spPr>
          <a:xfrm>
            <a:off x="3497031" y="3076407"/>
            <a:ext cx="193121" cy="193121"/>
          </a:xfrm>
          <a:prstGeom prst="rect">
            <a:avLst/>
          </a:prstGeom>
        </p:spPr>
      </p:pic>
      <p:sp>
        <p:nvSpPr>
          <p:cNvPr id="27" name="Text 20"/>
          <p:cNvSpPr/>
          <p:nvPr/>
        </p:nvSpPr>
        <p:spPr>
          <a:xfrm>
            <a:off x="3895344" y="2999232"/>
            <a:ext cx="1874520" cy="347472"/>
          </a:xfrm>
          <a:prstGeom prst="rect">
            <a:avLst/>
          </a:prstGeom>
          <a:noFill/>
          <a:ln/>
        </p:spPr>
        <p:txBody>
          <a:bodyPr wrap="square" lIns="0" tIns="0" rIns="0" bIns="0" rtlCol="0" anchor="ctr"/>
          <a:lstStyle/>
          <a:p>
            <a:pPr marL="0" indent="0">
              <a:buNone/>
            </a:pPr>
            <a:r>
              <a:rPr lang="en-US" sz="1200" b="1" dirty="0">
                <a:solidFill>
                  <a:srgbClr val="263640"/>
                </a:solidFill>
                <a:latin typeface="Calibri" pitchFamily="34" charset="0"/>
                <a:ea typeface="Calibri" pitchFamily="34" charset="-122"/>
                <a:cs typeface="Calibri" pitchFamily="34" charset="-120"/>
              </a:rPr>
              <a:t>Maestros guías en pymes</a:t>
            </a:r>
            <a:endParaRPr lang="en-US" sz="1200" dirty="0"/>
          </a:p>
        </p:txBody>
      </p:sp>
      <p:sp>
        <p:nvSpPr>
          <p:cNvPr id="28" name="Text 21"/>
          <p:cNvSpPr/>
          <p:nvPr/>
        </p:nvSpPr>
        <p:spPr>
          <a:xfrm>
            <a:off x="3392424" y="3438144"/>
            <a:ext cx="2377440" cy="640080"/>
          </a:xfrm>
          <a:prstGeom prst="rect">
            <a:avLst/>
          </a:prstGeom>
          <a:noFill/>
          <a:ln/>
        </p:spPr>
        <p:txBody>
          <a:bodyPr wrap="square" lIns="0" tIns="0" rIns="0" bIns="0" rtlCol="0" anchor="ctr"/>
          <a:lstStyle/>
          <a:p>
            <a:pPr marL="0" indent="0">
              <a:buNone/>
            </a:pPr>
            <a:r>
              <a:rPr lang="en-US" sz="1000" dirty="0">
                <a:solidFill>
                  <a:srgbClr val="5B6770"/>
                </a:solidFill>
                <a:latin typeface="Calibri" pitchFamily="34" charset="0"/>
                <a:ea typeface="Calibri" pitchFamily="34" charset="-122"/>
                <a:cs typeface="Calibri" pitchFamily="34" charset="-120"/>
              </a:rPr>
              <a:t>Apoyar la formación de tutores en empresas de menor tamaño</a:t>
            </a:r>
            <a:endParaRPr lang="en-US" sz="1000" dirty="0"/>
          </a:p>
        </p:txBody>
      </p:sp>
      <p:sp>
        <p:nvSpPr>
          <p:cNvPr id="29" name="Shape 22"/>
          <p:cNvSpPr/>
          <p:nvPr/>
        </p:nvSpPr>
        <p:spPr>
          <a:xfrm>
            <a:off x="6007608" y="2834640"/>
            <a:ext cx="2651760" cy="1298448"/>
          </a:xfrm>
          <a:prstGeom prst="roundRect">
            <a:avLst>
              <a:gd name="adj" fmla="val 4225"/>
            </a:avLst>
          </a:prstGeom>
          <a:solidFill>
            <a:srgbClr val="F6EFE7"/>
          </a:solidFill>
          <a:ln/>
        </p:spPr>
        <p:txBody>
          <a:bodyPr/>
          <a:lstStyle/>
          <a:p>
            <a:endParaRPr lang="es-ES_tradnl"/>
          </a:p>
        </p:txBody>
      </p:sp>
      <p:sp>
        <p:nvSpPr>
          <p:cNvPr id="30" name="Shape 23"/>
          <p:cNvSpPr/>
          <p:nvPr/>
        </p:nvSpPr>
        <p:spPr>
          <a:xfrm>
            <a:off x="6144768" y="2971800"/>
            <a:ext cx="402336" cy="402336"/>
          </a:xfrm>
          <a:prstGeom prst="ellipse">
            <a:avLst/>
          </a:prstGeom>
          <a:solidFill>
            <a:srgbClr val="B05A2E"/>
          </a:solidFill>
          <a:ln/>
        </p:spPr>
        <p:txBody>
          <a:bodyPr/>
          <a:lstStyle/>
          <a:p>
            <a:endParaRPr lang="es-ES_tradnl"/>
          </a:p>
        </p:txBody>
      </p:sp>
      <p:pic>
        <p:nvPicPr>
          <p:cNvPr id="31" name="Image 5" descr="preencoded.png"/>
          <p:cNvPicPr>
            <a:picLocks noChangeAspect="1"/>
          </p:cNvPicPr>
          <p:nvPr/>
        </p:nvPicPr>
        <p:blipFill>
          <a:blip r:embed="rId8"/>
          <a:stretch>
            <a:fillRect/>
          </a:stretch>
        </p:blipFill>
        <p:spPr>
          <a:xfrm>
            <a:off x="6249375" y="3076407"/>
            <a:ext cx="193121" cy="193121"/>
          </a:xfrm>
          <a:prstGeom prst="rect">
            <a:avLst/>
          </a:prstGeom>
        </p:spPr>
      </p:pic>
      <p:sp>
        <p:nvSpPr>
          <p:cNvPr id="32" name="Text 24"/>
          <p:cNvSpPr/>
          <p:nvPr/>
        </p:nvSpPr>
        <p:spPr>
          <a:xfrm>
            <a:off x="6647688" y="2999232"/>
            <a:ext cx="1874520" cy="347472"/>
          </a:xfrm>
          <a:prstGeom prst="rect">
            <a:avLst/>
          </a:prstGeom>
          <a:noFill/>
          <a:ln/>
        </p:spPr>
        <p:txBody>
          <a:bodyPr wrap="square" lIns="0" tIns="0" rIns="0" bIns="0" rtlCol="0" anchor="ctr"/>
          <a:lstStyle/>
          <a:p>
            <a:pPr marL="0" indent="0">
              <a:buNone/>
            </a:pPr>
            <a:r>
              <a:rPr lang="en-US" sz="1200" b="1" dirty="0">
                <a:solidFill>
                  <a:srgbClr val="263640"/>
                </a:solidFill>
                <a:latin typeface="Calibri" pitchFamily="34" charset="0"/>
                <a:ea typeface="Calibri" pitchFamily="34" charset="-122"/>
                <a:cs typeface="Calibri" pitchFamily="34" charset="-120"/>
              </a:rPr>
              <a:t>Coordinar programas duales</a:t>
            </a:r>
            <a:endParaRPr lang="en-US" sz="1200" dirty="0"/>
          </a:p>
        </p:txBody>
      </p:sp>
      <p:sp>
        <p:nvSpPr>
          <p:cNvPr id="33" name="Text 25"/>
          <p:cNvSpPr/>
          <p:nvPr/>
        </p:nvSpPr>
        <p:spPr>
          <a:xfrm>
            <a:off x="6144768" y="3438144"/>
            <a:ext cx="2377440" cy="640080"/>
          </a:xfrm>
          <a:prstGeom prst="rect">
            <a:avLst/>
          </a:prstGeom>
          <a:noFill/>
          <a:ln/>
        </p:spPr>
        <p:txBody>
          <a:bodyPr wrap="square" lIns="0" tIns="0" rIns="0" bIns="0" rtlCol="0" anchor="ctr"/>
          <a:lstStyle/>
          <a:p>
            <a:pPr marL="0" indent="0">
              <a:buNone/>
            </a:pPr>
            <a:r>
              <a:rPr lang="en-US" sz="1000" dirty="0">
                <a:solidFill>
                  <a:srgbClr val="5B6770"/>
                </a:solidFill>
                <a:latin typeface="Calibri" pitchFamily="34" charset="0"/>
                <a:ea typeface="Calibri" pitchFamily="34" charset="-122"/>
                <a:cs typeface="Calibri" pitchFamily="34" charset="-120"/>
              </a:rPr>
              <a:t>Con instituciones educativas y gremios del territorio</a:t>
            </a:r>
            <a:endParaRPr lang="en-US" sz="1000" dirty="0"/>
          </a:p>
        </p:txBody>
      </p:sp>
      <p:sp>
        <p:nvSpPr>
          <p:cNvPr id="34" name="Text 26"/>
          <p:cNvSpPr/>
          <p:nvPr/>
        </p:nvSpPr>
        <p:spPr>
          <a:xfrm>
            <a:off x="502920" y="4434840"/>
            <a:ext cx="8138160" cy="548640"/>
          </a:xfrm>
          <a:prstGeom prst="rect">
            <a:avLst/>
          </a:prstGeom>
          <a:noFill/>
          <a:ln/>
        </p:spPr>
        <p:txBody>
          <a:bodyPr wrap="square" lIns="0" tIns="0" rIns="0" bIns="0" rtlCol="0" anchor="ctr"/>
          <a:lstStyle/>
          <a:p>
            <a:pPr marL="0" indent="0">
              <a:buNone/>
            </a:pPr>
            <a:r>
              <a:rPr lang="en-US" sz="1150" i="1" dirty="0">
                <a:solidFill>
                  <a:srgbClr val="B05A2E"/>
                </a:solidFill>
                <a:latin typeface="Calibri" pitchFamily="34" charset="0"/>
                <a:ea typeface="Calibri" pitchFamily="34" charset="-122"/>
                <a:cs typeface="Calibri" pitchFamily="34" charset="-120"/>
              </a:rPr>
              <a:t>Así como hoy se exigen estándares de seguridad y medioambiente a los proveedores, la empresa ancla puede promover estándares formativos como parte de la relación comercial.</a:t>
            </a:r>
            <a:endParaRPr lang="en-US" sz="11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566928"/>
          </a:xfrm>
          <a:prstGeom prst="rect">
            <a:avLst/>
          </a:prstGeom>
          <a:noFill/>
          <a:ln/>
        </p:spPr>
        <p:txBody>
          <a:bodyPr wrap="square" lIns="0" tIns="0" rIns="0" bIns="0" rtlCol="0" anchor="ctr"/>
          <a:lstStyle/>
          <a:p>
            <a:pPr marL="0" indent="0">
              <a:buNone/>
            </a:pPr>
            <a:r>
              <a:rPr lang="en-US" sz="2700" b="1" dirty="0">
                <a:solidFill>
                  <a:srgbClr val="263640"/>
                </a:solidFill>
                <a:latin typeface="Cambria" pitchFamily="34" charset="0"/>
                <a:ea typeface="Cambria" pitchFamily="34" charset="-122"/>
                <a:cs typeface="Cambria" pitchFamily="34" charset="-120"/>
              </a:rPr>
              <a:t>Desarrollo de proveedores por clústeres</a:t>
            </a:r>
            <a:endParaRPr lang="en-US" sz="2700" dirty="0"/>
          </a:p>
        </p:txBody>
      </p:sp>
      <p:sp>
        <p:nvSpPr>
          <p:cNvPr id="3" name="Text 1"/>
          <p:cNvSpPr/>
          <p:nvPr/>
        </p:nvSpPr>
        <p:spPr>
          <a:xfrm>
            <a:off x="502920" y="841248"/>
            <a:ext cx="8138160" cy="329184"/>
          </a:xfrm>
          <a:prstGeom prst="rect">
            <a:avLst/>
          </a:prstGeom>
          <a:noFill/>
          <a:ln/>
        </p:spPr>
        <p:txBody>
          <a:bodyPr wrap="square" lIns="0" tIns="0" rIns="0" bIns="0" rtlCol="0" anchor="ctr"/>
          <a:lstStyle/>
          <a:p>
            <a:pPr marL="0" indent="0">
              <a:buNone/>
            </a:pPr>
            <a:r>
              <a:rPr lang="en-US" sz="1350" i="1" dirty="0">
                <a:solidFill>
                  <a:srgbClr val="5B6770"/>
                </a:solidFill>
                <a:latin typeface="Calibri" pitchFamily="34" charset="0"/>
                <a:ea typeface="Calibri" pitchFamily="34" charset="-122"/>
                <a:cs typeface="Calibri" pitchFamily="34" charset="-120"/>
              </a:rPr>
              <a:t>Comenzar donde hay masa crítica empresarial, con modelos diseñados para las pymes reales</a:t>
            </a:r>
            <a:endParaRPr lang="en-US" sz="1350" dirty="0"/>
          </a:p>
        </p:txBody>
      </p:sp>
      <p:sp>
        <p:nvSpPr>
          <p:cNvPr id="4" name="Shape 2"/>
          <p:cNvSpPr/>
          <p:nvPr/>
        </p:nvSpPr>
        <p:spPr>
          <a:xfrm>
            <a:off x="502920" y="1371600"/>
            <a:ext cx="1920240" cy="1481328"/>
          </a:xfrm>
          <a:prstGeom prst="roundRect">
            <a:avLst>
              <a:gd name="adj" fmla="val 4321"/>
            </a:avLst>
          </a:prstGeom>
          <a:solidFill>
            <a:srgbClr val="263640"/>
          </a:solidFill>
          <a:ln/>
        </p:spPr>
        <p:txBody>
          <a:bodyPr/>
          <a:lstStyle/>
          <a:p>
            <a:endParaRPr lang="es-ES_tradnl"/>
          </a:p>
        </p:txBody>
      </p:sp>
      <p:sp>
        <p:nvSpPr>
          <p:cNvPr id="5" name="Shape 3"/>
          <p:cNvSpPr/>
          <p:nvPr/>
        </p:nvSpPr>
        <p:spPr>
          <a:xfrm>
            <a:off x="1188720" y="1499616"/>
            <a:ext cx="512064" cy="512064"/>
          </a:xfrm>
          <a:prstGeom prst="ellipse">
            <a:avLst/>
          </a:prstGeom>
          <a:solidFill>
            <a:srgbClr val="B05A2E"/>
          </a:solidFill>
          <a:ln/>
        </p:spPr>
        <p:txBody>
          <a:bodyPr/>
          <a:lstStyle/>
          <a:p>
            <a:endParaRPr lang="es-ES_tradnl"/>
          </a:p>
        </p:txBody>
      </p:sp>
      <p:pic>
        <p:nvPicPr>
          <p:cNvPr id="6" name="Image 0" descr="preencoded.png"/>
          <p:cNvPicPr>
            <a:picLocks noChangeAspect="1"/>
          </p:cNvPicPr>
          <p:nvPr/>
        </p:nvPicPr>
        <p:blipFill>
          <a:blip r:embed="rId3"/>
          <a:stretch>
            <a:fillRect/>
          </a:stretch>
        </p:blipFill>
        <p:spPr>
          <a:xfrm>
            <a:off x="1321857" y="1632753"/>
            <a:ext cx="245791" cy="245791"/>
          </a:xfrm>
          <a:prstGeom prst="rect">
            <a:avLst/>
          </a:prstGeom>
        </p:spPr>
      </p:pic>
      <p:sp>
        <p:nvSpPr>
          <p:cNvPr id="7" name="Text 4"/>
          <p:cNvSpPr/>
          <p:nvPr/>
        </p:nvSpPr>
        <p:spPr>
          <a:xfrm>
            <a:off x="548640" y="2103120"/>
            <a:ext cx="1828800"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Litio</a:t>
            </a:r>
            <a:endParaRPr lang="en-US" sz="1100" dirty="0"/>
          </a:p>
        </p:txBody>
      </p:sp>
      <p:sp>
        <p:nvSpPr>
          <p:cNvPr id="8" name="Text 5"/>
          <p:cNvSpPr/>
          <p:nvPr/>
        </p:nvSpPr>
        <p:spPr>
          <a:xfrm>
            <a:off x="548640" y="2542032"/>
            <a:ext cx="1828800" cy="274320"/>
          </a:xfrm>
          <a:prstGeom prst="rect">
            <a:avLst/>
          </a:prstGeom>
          <a:noFill/>
          <a:ln/>
        </p:spPr>
        <p:txBody>
          <a:bodyPr wrap="square" lIns="0" tIns="0" rIns="0" bIns="0" rtlCol="0" anchor="ctr"/>
          <a:lstStyle/>
          <a:p>
            <a:pPr marL="0" indent="0" algn="ctr">
              <a:buNone/>
            </a:pPr>
            <a:r>
              <a:rPr lang="en-US" sz="900" dirty="0">
                <a:solidFill>
                  <a:srgbClr val="B7C4CC"/>
                </a:solidFill>
                <a:latin typeface="Calibri" pitchFamily="34" charset="0"/>
                <a:ea typeface="Calibri" pitchFamily="34" charset="-122"/>
                <a:cs typeface="Calibri" pitchFamily="34" charset="-120"/>
              </a:rPr>
              <a:t>Antofagasta · Atacama</a:t>
            </a:r>
            <a:endParaRPr lang="en-US" sz="900" dirty="0"/>
          </a:p>
        </p:txBody>
      </p:sp>
      <p:sp>
        <p:nvSpPr>
          <p:cNvPr id="9" name="Shape 6"/>
          <p:cNvSpPr/>
          <p:nvPr/>
        </p:nvSpPr>
        <p:spPr>
          <a:xfrm>
            <a:off x="2587752" y="1371600"/>
            <a:ext cx="1920240" cy="1481328"/>
          </a:xfrm>
          <a:prstGeom prst="roundRect">
            <a:avLst>
              <a:gd name="adj" fmla="val 4321"/>
            </a:avLst>
          </a:prstGeom>
          <a:solidFill>
            <a:srgbClr val="263640"/>
          </a:solidFill>
          <a:ln/>
        </p:spPr>
        <p:txBody>
          <a:bodyPr/>
          <a:lstStyle/>
          <a:p>
            <a:endParaRPr lang="es-ES_tradnl"/>
          </a:p>
        </p:txBody>
      </p:sp>
      <p:sp>
        <p:nvSpPr>
          <p:cNvPr id="10" name="Shape 7"/>
          <p:cNvSpPr/>
          <p:nvPr/>
        </p:nvSpPr>
        <p:spPr>
          <a:xfrm>
            <a:off x="3273552" y="1499616"/>
            <a:ext cx="512064" cy="512064"/>
          </a:xfrm>
          <a:prstGeom prst="ellipse">
            <a:avLst/>
          </a:prstGeom>
          <a:solidFill>
            <a:srgbClr val="B05A2E"/>
          </a:solidFill>
          <a:ln/>
        </p:spPr>
        <p:txBody>
          <a:bodyPr/>
          <a:lstStyle/>
          <a:p>
            <a:endParaRPr lang="es-ES_tradnl"/>
          </a:p>
        </p:txBody>
      </p:sp>
      <p:pic>
        <p:nvPicPr>
          <p:cNvPr id="11" name="Image 1" descr="preencoded.png"/>
          <p:cNvPicPr>
            <a:picLocks noChangeAspect="1"/>
          </p:cNvPicPr>
          <p:nvPr/>
        </p:nvPicPr>
        <p:blipFill>
          <a:blip r:embed="rId4"/>
          <a:stretch>
            <a:fillRect/>
          </a:stretch>
        </p:blipFill>
        <p:spPr>
          <a:xfrm>
            <a:off x="3406689" y="1632753"/>
            <a:ext cx="245791" cy="245791"/>
          </a:xfrm>
          <a:prstGeom prst="rect">
            <a:avLst/>
          </a:prstGeom>
        </p:spPr>
      </p:pic>
      <p:sp>
        <p:nvSpPr>
          <p:cNvPr id="12" name="Text 8"/>
          <p:cNvSpPr/>
          <p:nvPr/>
        </p:nvSpPr>
        <p:spPr>
          <a:xfrm>
            <a:off x="2633472" y="2103120"/>
            <a:ext cx="1828800"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Hidrógeno verde</a:t>
            </a:r>
            <a:endParaRPr lang="en-US" sz="1100" dirty="0"/>
          </a:p>
        </p:txBody>
      </p:sp>
      <p:sp>
        <p:nvSpPr>
          <p:cNvPr id="13" name="Text 9"/>
          <p:cNvSpPr/>
          <p:nvPr/>
        </p:nvSpPr>
        <p:spPr>
          <a:xfrm>
            <a:off x="2633472" y="2542032"/>
            <a:ext cx="1828800" cy="274320"/>
          </a:xfrm>
          <a:prstGeom prst="rect">
            <a:avLst/>
          </a:prstGeom>
          <a:noFill/>
          <a:ln/>
        </p:spPr>
        <p:txBody>
          <a:bodyPr wrap="square" lIns="0" tIns="0" rIns="0" bIns="0" rtlCol="0" anchor="ctr"/>
          <a:lstStyle/>
          <a:p>
            <a:pPr marL="0" indent="0" algn="ctr">
              <a:buNone/>
            </a:pPr>
            <a:r>
              <a:rPr lang="en-US" sz="900" dirty="0">
                <a:solidFill>
                  <a:srgbClr val="B7C4CC"/>
                </a:solidFill>
                <a:latin typeface="Calibri" pitchFamily="34" charset="0"/>
                <a:ea typeface="Calibri" pitchFamily="34" charset="-122"/>
                <a:cs typeface="Calibri" pitchFamily="34" charset="-120"/>
              </a:rPr>
              <a:t>Magallanes · Antofagasta</a:t>
            </a:r>
            <a:endParaRPr lang="en-US" sz="900" dirty="0"/>
          </a:p>
        </p:txBody>
      </p:sp>
      <p:sp>
        <p:nvSpPr>
          <p:cNvPr id="14" name="Shape 10"/>
          <p:cNvSpPr/>
          <p:nvPr/>
        </p:nvSpPr>
        <p:spPr>
          <a:xfrm>
            <a:off x="4672584" y="1371600"/>
            <a:ext cx="1920240" cy="1481328"/>
          </a:xfrm>
          <a:prstGeom prst="roundRect">
            <a:avLst>
              <a:gd name="adj" fmla="val 4321"/>
            </a:avLst>
          </a:prstGeom>
          <a:solidFill>
            <a:srgbClr val="263640"/>
          </a:solidFill>
          <a:ln/>
        </p:spPr>
        <p:txBody>
          <a:bodyPr/>
          <a:lstStyle/>
          <a:p>
            <a:endParaRPr lang="es-ES_tradnl"/>
          </a:p>
        </p:txBody>
      </p:sp>
      <p:sp>
        <p:nvSpPr>
          <p:cNvPr id="15" name="Shape 11"/>
          <p:cNvSpPr/>
          <p:nvPr/>
        </p:nvSpPr>
        <p:spPr>
          <a:xfrm>
            <a:off x="5358384" y="1499616"/>
            <a:ext cx="512064" cy="512064"/>
          </a:xfrm>
          <a:prstGeom prst="ellipse">
            <a:avLst/>
          </a:prstGeom>
          <a:solidFill>
            <a:srgbClr val="B05A2E"/>
          </a:solidFill>
          <a:ln/>
        </p:spPr>
        <p:txBody>
          <a:bodyPr/>
          <a:lstStyle/>
          <a:p>
            <a:endParaRPr lang="es-ES_tradnl"/>
          </a:p>
        </p:txBody>
      </p:sp>
      <p:pic>
        <p:nvPicPr>
          <p:cNvPr id="16" name="Image 2" descr="preencoded.png"/>
          <p:cNvPicPr>
            <a:picLocks noChangeAspect="1"/>
          </p:cNvPicPr>
          <p:nvPr/>
        </p:nvPicPr>
        <p:blipFill>
          <a:blip r:embed="rId5"/>
          <a:stretch>
            <a:fillRect/>
          </a:stretch>
        </p:blipFill>
        <p:spPr>
          <a:xfrm>
            <a:off x="5491521" y="1632753"/>
            <a:ext cx="245791" cy="245791"/>
          </a:xfrm>
          <a:prstGeom prst="rect">
            <a:avLst/>
          </a:prstGeom>
        </p:spPr>
      </p:pic>
      <p:sp>
        <p:nvSpPr>
          <p:cNvPr id="17" name="Text 12"/>
          <p:cNvSpPr/>
          <p:nvPr/>
        </p:nvSpPr>
        <p:spPr>
          <a:xfrm>
            <a:off x="4718304" y="2103120"/>
            <a:ext cx="1828800"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Minería del cobre 2.0</a:t>
            </a:r>
            <a:endParaRPr lang="en-US" sz="1100" dirty="0"/>
          </a:p>
        </p:txBody>
      </p:sp>
      <p:sp>
        <p:nvSpPr>
          <p:cNvPr id="18" name="Text 13"/>
          <p:cNvSpPr/>
          <p:nvPr/>
        </p:nvSpPr>
        <p:spPr>
          <a:xfrm>
            <a:off x="4718304" y="2542032"/>
            <a:ext cx="1828800" cy="274320"/>
          </a:xfrm>
          <a:prstGeom prst="rect">
            <a:avLst/>
          </a:prstGeom>
          <a:noFill/>
          <a:ln/>
        </p:spPr>
        <p:txBody>
          <a:bodyPr wrap="square" lIns="0" tIns="0" rIns="0" bIns="0" rtlCol="0" anchor="ctr"/>
          <a:lstStyle/>
          <a:p>
            <a:pPr marL="0" indent="0" algn="ctr">
              <a:buNone/>
            </a:pPr>
            <a:r>
              <a:rPr lang="en-US" sz="900" dirty="0">
                <a:solidFill>
                  <a:srgbClr val="B7C4CC"/>
                </a:solidFill>
                <a:latin typeface="Calibri" pitchFamily="34" charset="0"/>
                <a:ea typeface="Calibri" pitchFamily="34" charset="-122"/>
                <a:cs typeface="Calibri" pitchFamily="34" charset="-120"/>
              </a:rPr>
              <a:t>Antofagasta · Coquimbo</a:t>
            </a:r>
            <a:endParaRPr lang="en-US" sz="900" dirty="0"/>
          </a:p>
        </p:txBody>
      </p:sp>
      <p:sp>
        <p:nvSpPr>
          <p:cNvPr id="19" name="Shape 14"/>
          <p:cNvSpPr/>
          <p:nvPr/>
        </p:nvSpPr>
        <p:spPr>
          <a:xfrm>
            <a:off x="6757416" y="1371600"/>
            <a:ext cx="1920240" cy="1481328"/>
          </a:xfrm>
          <a:prstGeom prst="roundRect">
            <a:avLst>
              <a:gd name="adj" fmla="val 4321"/>
            </a:avLst>
          </a:prstGeom>
          <a:solidFill>
            <a:srgbClr val="263640"/>
          </a:solidFill>
          <a:ln/>
        </p:spPr>
        <p:txBody>
          <a:bodyPr/>
          <a:lstStyle/>
          <a:p>
            <a:endParaRPr lang="es-ES_tradnl"/>
          </a:p>
        </p:txBody>
      </p:sp>
      <p:sp>
        <p:nvSpPr>
          <p:cNvPr id="20" name="Shape 15"/>
          <p:cNvSpPr/>
          <p:nvPr/>
        </p:nvSpPr>
        <p:spPr>
          <a:xfrm>
            <a:off x="7443216" y="1499616"/>
            <a:ext cx="512064" cy="512064"/>
          </a:xfrm>
          <a:prstGeom prst="ellipse">
            <a:avLst/>
          </a:prstGeom>
          <a:solidFill>
            <a:srgbClr val="B05A2E"/>
          </a:solidFill>
          <a:ln/>
        </p:spPr>
        <p:txBody>
          <a:bodyPr/>
          <a:lstStyle/>
          <a:p>
            <a:endParaRPr lang="es-ES_tradnl"/>
          </a:p>
        </p:txBody>
      </p:sp>
      <p:pic>
        <p:nvPicPr>
          <p:cNvPr id="21" name="Image 3" descr="preencoded.png"/>
          <p:cNvPicPr>
            <a:picLocks noChangeAspect="1"/>
          </p:cNvPicPr>
          <p:nvPr/>
        </p:nvPicPr>
        <p:blipFill>
          <a:blip r:embed="rId6"/>
          <a:stretch>
            <a:fillRect/>
          </a:stretch>
        </p:blipFill>
        <p:spPr>
          <a:xfrm>
            <a:off x="7576353" y="1632753"/>
            <a:ext cx="245791" cy="245791"/>
          </a:xfrm>
          <a:prstGeom prst="rect">
            <a:avLst/>
          </a:prstGeom>
        </p:spPr>
      </p:pic>
      <p:sp>
        <p:nvSpPr>
          <p:cNvPr id="22" name="Text 16"/>
          <p:cNvSpPr/>
          <p:nvPr/>
        </p:nvSpPr>
        <p:spPr>
          <a:xfrm>
            <a:off x="6803136" y="2103120"/>
            <a:ext cx="1828800"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Madera industrializada</a:t>
            </a:r>
            <a:endParaRPr lang="en-US" sz="1100" dirty="0"/>
          </a:p>
        </p:txBody>
      </p:sp>
      <p:sp>
        <p:nvSpPr>
          <p:cNvPr id="23" name="Text 17"/>
          <p:cNvSpPr/>
          <p:nvPr/>
        </p:nvSpPr>
        <p:spPr>
          <a:xfrm>
            <a:off x="6803136" y="2542032"/>
            <a:ext cx="1828800" cy="274320"/>
          </a:xfrm>
          <a:prstGeom prst="rect">
            <a:avLst/>
          </a:prstGeom>
          <a:noFill/>
          <a:ln/>
        </p:spPr>
        <p:txBody>
          <a:bodyPr wrap="square" lIns="0" tIns="0" rIns="0" bIns="0" rtlCol="0" anchor="ctr"/>
          <a:lstStyle/>
          <a:p>
            <a:pPr marL="0" indent="0" algn="ctr">
              <a:buNone/>
            </a:pPr>
            <a:r>
              <a:rPr lang="en-US" sz="900" dirty="0">
                <a:solidFill>
                  <a:srgbClr val="B7C4CC"/>
                </a:solidFill>
                <a:latin typeface="Calibri" pitchFamily="34" charset="0"/>
                <a:ea typeface="Calibri" pitchFamily="34" charset="-122"/>
                <a:cs typeface="Calibri" pitchFamily="34" charset="-120"/>
              </a:rPr>
              <a:t>Maule · Ñuble · Biobío</a:t>
            </a:r>
            <a:endParaRPr lang="en-US" sz="900" dirty="0"/>
          </a:p>
        </p:txBody>
      </p:sp>
      <p:sp>
        <p:nvSpPr>
          <p:cNvPr id="24" name="Text 18"/>
          <p:cNvSpPr/>
          <p:nvPr/>
        </p:nvSpPr>
        <p:spPr>
          <a:xfrm>
            <a:off x="502920" y="3017520"/>
            <a:ext cx="8138160" cy="365760"/>
          </a:xfrm>
          <a:prstGeom prst="rect">
            <a:avLst/>
          </a:prstGeom>
          <a:noFill/>
          <a:ln/>
        </p:spPr>
        <p:txBody>
          <a:bodyPr wrap="square" lIns="0" tIns="0" rIns="0" bIns="0" rtlCol="0" anchor="ctr"/>
          <a:lstStyle/>
          <a:p>
            <a:pPr marL="0" indent="0">
              <a:buNone/>
            </a:pPr>
            <a:r>
              <a:rPr lang="en-US" sz="1200" dirty="0">
                <a:solidFill>
                  <a:srgbClr val="5B6770"/>
                </a:solidFill>
                <a:latin typeface="Calibri" pitchFamily="34" charset="0"/>
                <a:ea typeface="Calibri" pitchFamily="34" charset="-122"/>
                <a:cs typeface="Calibri" pitchFamily="34" charset="-120"/>
              </a:rPr>
              <a:t>Cada clúster define: perfiles técnicos requeridos · competencias transversales · empresas formadoras · estándares reconocidos por el mercado.</a:t>
            </a:r>
            <a:endParaRPr lang="en-US" sz="1200" dirty="0"/>
          </a:p>
        </p:txBody>
      </p:sp>
      <p:sp>
        <p:nvSpPr>
          <p:cNvPr id="25" name="Shape 19"/>
          <p:cNvSpPr/>
          <p:nvPr/>
        </p:nvSpPr>
        <p:spPr>
          <a:xfrm>
            <a:off x="502920" y="3520440"/>
            <a:ext cx="8156448" cy="1280160"/>
          </a:xfrm>
          <a:prstGeom prst="roundRect">
            <a:avLst>
              <a:gd name="adj" fmla="val 5000"/>
            </a:avLst>
          </a:prstGeom>
          <a:solidFill>
            <a:srgbClr val="EEF2F3"/>
          </a:solidFill>
          <a:ln/>
        </p:spPr>
        <p:txBody>
          <a:bodyPr/>
          <a:lstStyle/>
          <a:p>
            <a:endParaRPr lang="es-ES_tradnl"/>
          </a:p>
        </p:txBody>
      </p:sp>
      <p:sp>
        <p:nvSpPr>
          <p:cNvPr id="26" name="Text 20"/>
          <p:cNvSpPr/>
          <p:nvPr/>
        </p:nvSpPr>
        <p:spPr>
          <a:xfrm>
            <a:off x="777240" y="3657600"/>
            <a:ext cx="7589520" cy="292608"/>
          </a:xfrm>
          <a:prstGeom prst="rect">
            <a:avLst/>
          </a:prstGeom>
          <a:noFill/>
          <a:ln/>
        </p:spPr>
        <p:txBody>
          <a:bodyPr wrap="square" lIns="0" tIns="0" rIns="0" bIns="0" rtlCol="0" anchor="ctr"/>
          <a:lstStyle/>
          <a:p>
            <a:pPr marL="0" indent="0">
              <a:buNone/>
            </a:pPr>
            <a:r>
              <a:rPr lang="en-US" sz="1300" b="1" dirty="0">
                <a:solidFill>
                  <a:srgbClr val="263640"/>
                </a:solidFill>
                <a:latin typeface="Calibri" pitchFamily="34" charset="0"/>
                <a:ea typeface="Calibri" pitchFamily="34" charset="-122"/>
                <a:cs typeface="Calibri" pitchFamily="34" charset="-120"/>
              </a:rPr>
              <a:t>Modelos asociativos para pymes</a:t>
            </a:r>
            <a:endParaRPr lang="en-US" sz="1300" dirty="0"/>
          </a:p>
        </p:txBody>
      </p:sp>
      <p:sp>
        <p:nvSpPr>
          <p:cNvPr id="27" name="Text 21"/>
          <p:cNvSpPr/>
          <p:nvPr/>
        </p:nvSpPr>
        <p:spPr>
          <a:xfrm>
            <a:off x="777240" y="3977640"/>
            <a:ext cx="7589520" cy="731520"/>
          </a:xfrm>
          <a:prstGeom prst="rect">
            <a:avLst/>
          </a:prstGeom>
          <a:noFill/>
          <a:ln/>
        </p:spPr>
        <p:txBody>
          <a:bodyPr wrap="square" lIns="0" tIns="0" rIns="0" bIns="0" rtlCol="0" anchor="ctr"/>
          <a:lstStyle/>
          <a:p>
            <a:pPr marL="0" indent="0">
              <a:buNone/>
            </a:pPr>
            <a:r>
              <a:rPr lang="en-US" sz="1150" dirty="0">
                <a:solidFill>
                  <a:srgbClr val="5B6770"/>
                </a:solidFill>
                <a:latin typeface="Calibri" pitchFamily="34" charset="0"/>
                <a:ea typeface="Calibri" pitchFamily="34" charset="-122"/>
                <a:cs typeface="Calibri" pitchFamily="34" charset="-120"/>
              </a:rPr>
              <a:t>Formación compartida entre pymes · centros interempresa · tutores y maestros guías compartidos · apoyo gremial a la gestión · articulación con las empresas ancla. Las capacidades se acceden colectivamente, no se construyen una a una.</a:t>
            </a:r>
            <a:endParaRPr lang="en-US" sz="11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566928"/>
          </a:xfrm>
          <a:prstGeom prst="rect">
            <a:avLst/>
          </a:prstGeom>
          <a:noFill/>
          <a:ln/>
        </p:spPr>
        <p:txBody>
          <a:bodyPr wrap="square" lIns="0" tIns="0" rIns="0" bIns="0" rtlCol="0" anchor="ctr"/>
          <a:lstStyle/>
          <a:p>
            <a:pPr marL="0" indent="0">
              <a:buNone/>
            </a:pPr>
            <a:r>
              <a:rPr lang="en-US" sz="2700" b="1" dirty="0">
                <a:solidFill>
                  <a:srgbClr val="263640"/>
                </a:solidFill>
                <a:latin typeface="Cambria" pitchFamily="34" charset="0"/>
                <a:ea typeface="Cambria" pitchFamily="34" charset="-122"/>
                <a:cs typeface="Cambria" pitchFamily="34" charset="-120"/>
              </a:rPr>
              <a:t>La evidencia internacional</a:t>
            </a:r>
            <a:endParaRPr lang="en-US" sz="2700" dirty="0"/>
          </a:p>
        </p:txBody>
      </p:sp>
      <p:sp>
        <p:nvSpPr>
          <p:cNvPr id="3" name="Text 1"/>
          <p:cNvSpPr/>
          <p:nvPr/>
        </p:nvSpPr>
        <p:spPr>
          <a:xfrm>
            <a:off x="502920" y="841248"/>
            <a:ext cx="8138160" cy="329184"/>
          </a:xfrm>
          <a:prstGeom prst="rect">
            <a:avLst/>
          </a:prstGeom>
          <a:noFill/>
          <a:ln/>
        </p:spPr>
        <p:txBody>
          <a:bodyPr wrap="square" lIns="0" tIns="0" rIns="0" bIns="0" rtlCol="0" anchor="ctr"/>
          <a:lstStyle/>
          <a:p>
            <a:pPr marL="0" indent="0">
              <a:buNone/>
            </a:pPr>
            <a:r>
              <a:rPr lang="en-US" sz="1350" i="1" dirty="0">
                <a:solidFill>
                  <a:srgbClr val="5B6770"/>
                </a:solidFill>
                <a:latin typeface="Calibri" pitchFamily="34" charset="0"/>
                <a:ea typeface="Calibri" pitchFamily="34" charset="-122"/>
                <a:cs typeface="Calibri" pitchFamily="34" charset="-120"/>
              </a:rPr>
              <a:t>El desarrollo de proveedores no surge espontáneamente del mercado</a:t>
            </a:r>
            <a:endParaRPr lang="en-US" sz="1350" dirty="0"/>
          </a:p>
        </p:txBody>
      </p:sp>
      <p:sp>
        <p:nvSpPr>
          <p:cNvPr id="4" name="Shape 2"/>
          <p:cNvSpPr/>
          <p:nvPr/>
        </p:nvSpPr>
        <p:spPr>
          <a:xfrm>
            <a:off x="502920" y="1417320"/>
            <a:ext cx="2615184" cy="3017520"/>
          </a:xfrm>
          <a:prstGeom prst="roundRect">
            <a:avLst>
              <a:gd name="adj" fmla="val 2448"/>
            </a:avLst>
          </a:prstGeom>
          <a:solidFill>
            <a:srgbClr val="EEF2F3"/>
          </a:solidFill>
          <a:ln/>
        </p:spPr>
        <p:txBody>
          <a:bodyPr/>
          <a:lstStyle/>
          <a:p>
            <a:endParaRPr lang="es-ES_tradnl"/>
          </a:p>
        </p:txBody>
      </p:sp>
      <p:sp>
        <p:nvSpPr>
          <p:cNvPr id="5" name="Shape 3"/>
          <p:cNvSpPr/>
          <p:nvPr/>
        </p:nvSpPr>
        <p:spPr>
          <a:xfrm>
            <a:off x="685800" y="1627632"/>
            <a:ext cx="530352" cy="530352"/>
          </a:xfrm>
          <a:prstGeom prst="ellipse">
            <a:avLst/>
          </a:prstGeom>
          <a:solidFill>
            <a:srgbClr val="5E7A8A"/>
          </a:solidFill>
          <a:ln/>
        </p:spPr>
        <p:txBody>
          <a:bodyPr/>
          <a:lstStyle/>
          <a:p>
            <a:endParaRPr lang="es-ES_tradnl"/>
          </a:p>
        </p:txBody>
      </p:sp>
      <p:pic>
        <p:nvPicPr>
          <p:cNvPr id="6" name="Image 0" descr="preencoded.png"/>
          <p:cNvPicPr>
            <a:picLocks noChangeAspect="1"/>
          </p:cNvPicPr>
          <p:nvPr/>
        </p:nvPicPr>
        <p:blipFill>
          <a:blip r:embed="rId3"/>
          <a:stretch>
            <a:fillRect/>
          </a:stretch>
        </p:blipFill>
        <p:spPr>
          <a:xfrm>
            <a:off x="823692" y="1765524"/>
            <a:ext cx="254569" cy="254569"/>
          </a:xfrm>
          <a:prstGeom prst="rect">
            <a:avLst/>
          </a:prstGeom>
        </p:spPr>
      </p:pic>
      <p:sp>
        <p:nvSpPr>
          <p:cNvPr id="7" name="Text 4"/>
          <p:cNvSpPr/>
          <p:nvPr/>
        </p:nvSpPr>
        <p:spPr>
          <a:xfrm>
            <a:off x="685800" y="2331720"/>
            <a:ext cx="2249424" cy="365760"/>
          </a:xfrm>
          <a:prstGeom prst="rect">
            <a:avLst/>
          </a:prstGeom>
          <a:noFill/>
          <a:ln/>
        </p:spPr>
        <p:txBody>
          <a:bodyPr wrap="square" lIns="0" tIns="0" rIns="0" bIns="0" rtlCol="0" anchor="ctr"/>
          <a:lstStyle/>
          <a:p>
            <a:pPr marL="0" indent="0">
              <a:buNone/>
            </a:pPr>
            <a:r>
              <a:rPr lang="en-US" sz="1350" b="1" dirty="0">
                <a:solidFill>
                  <a:srgbClr val="263640"/>
                </a:solidFill>
                <a:latin typeface="Calibri" pitchFamily="34" charset="0"/>
                <a:ea typeface="Calibri" pitchFamily="34" charset="-122"/>
                <a:cs typeface="Calibri" pitchFamily="34" charset="-120"/>
              </a:rPr>
              <a:t>Australia · ICN</a:t>
            </a:r>
            <a:endParaRPr lang="en-US" sz="1350" dirty="0"/>
          </a:p>
        </p:txBody>
      </p:sp>
      <p:sp>
        <p:nvSpPr>
          <p:cNvPr id="8" name="Text 5"/>
          <p:cNvSpPr/>
          <p:nvPr/>
        </p:nvSpPr>
        <p:spPr>
          <a:xfrm>
            <a:off x="685800" y="2743200"/>
            <a:ext cx="2249424" cy="1554480"/>
          </a:xfrm>
          <a:prstGeom prst="rect">
            <a:avLst/>
          </a:prstGeom>
          <a:noFill/>
          <a:ln/>
        </p:spPr>
        <p:txBody>
          <a:bodyPr wrap="square" lIns="0" tIns="0" rIns="0" bIns="0" rtlCol="0" anchor="ctr"/>
          <a:lstStyle/>
          <a:p>
            <a:pPr marL="0" indent="0">
              <a:buNone/>
            </a:pPr>
            <a:r>
              <a:rPr lang="en-US" sz="1150" dirty="0">
                <a:solidFill>
                  <a:srgbClr val="5B6770"/>
                </a:solidFill>
                <a:latin typeface="Calibri" pitchFamily="34" charset="0"/>
                <a:ea typeface="Calibri" pitchFamily="34" charset="-122"/>
                <a:cs typeface="Calibri" pitchFamily="34" charset="-120"/>
              </a:rPr>
              <a:t>La Industry Capability Network transparenta la demanda futura de las grandes empresas, permitiendo que las pymes anticipen inversiones en capacidades.</a:t>
            </a:r>
            <a:endParaRPr lang="en-US" sz="1150" dirty="0"/>
          </a:p>
        </p:txBody>
      </p:sp>
      <p:sp>
        <p:nvSpPr>
          <p:cNvPr id="9" name="Shape 6"/>
          <p:cNvSpPr/>
          <p:nvPr/>
        </p:nvSpPr>
        <p:spPr>
          <a:xfrm>
            <a:off x="3273552" y="1417320"/>
            <a:ext cx="2615184" cy="3017520"/>
          </a:xfrm>
          <a:prstGeom prst="roundRect">
            <a:avLst>
              <a:gd name="adj" fmla="val 2448"/>
            </a:avLst>
          </a:prstGeom>
          <a:solidFill>
            <a:srgbClr val="EEF2F3"/>
          </a:solidFill>
          <a:ln/>
        </p:spPr>
        <p:txBody>
          <a:bodyPr/>
          <a:lstStyle/>
          <a:p>
            <a:endParaRPr lang="es-ES_tradnl"/>
          </a:p>
        </p:txBody>
      </p:sp>
      <p:sp>
        <p:nvSpPr>
          <p:cNvPr id="10" name="Shape 7"/>
          <p:cNvSpPr/>
          <p:nvPr/>
        </p:nvSpPr>
        <p:spPr>
          <a:xfrm>
            <a:off x="3456432" y="1627632"/>
            <a:ext cx="530352" cy="530352"/>
          </a:xfrm>
          <a:prstGeom prst="ellipse">
            <a:avLst/>
          </a:prstGeom>
          <a:solidFill>
            <a:srgbClr val="B05A2E"/>
          </a:solidFill>
          <a:ln/>
        </p:spPr>
        <p:txBody>
          <a:bodyPr/>
          <a:lstStyle/>
          <a:p>
            <a:endParaRPr lang="es-ES_tradnl"/>
          </a:p>
        </p:txBody>
      </p:sp>
      <p:pic>
        <p:nvPicPr>
          <p:cNvPr id="11" name="Image 1" descr="preencoded.png"/>
          <p:cNvPicPr>
            <a:picLocks noChangeAspect="1"/>
          </p:cNvPicPr>
          <p:nvPr/>
        </p:nvPicPr>
        <p:blipFill>
          <a:blip r:embed="rId4"/>
          <a:stretch>
            <a:fillRect/>
          </a:stretch>
        </p:blipFill>
        <p:spPr>
          <a:xfrm>
            <a:off x="3594324" y="1765524"/>
            <a:ext cx="254569" cy="254569"/>
          </a:xfrm>
          <a:prstGeom prst="rect">
            <a:avLst/>
          </a:prstGeom>
        </p:spPr>
      </p:pic>
      <p:sp>
        <p:nvSpPr>
          <p:cNvPr id="12" name="Text 8"/>
          <p:cNvSpPr/>
          <p:nvPr/>
        </p:nvSpPr>
        <p:spPr>
          <a:xfrm>
            <a:off x="3456432" y="2331720"/>
            <a:ext cx="2249424" cy="365760"/>
          </a:xfrm>
          <a:prstGeom prst="rect">
            <a:avLst/>
          </a:prstGeom>
          <a:noFill/>
          <a:ln/>
        </p:spPr>
        <p:txBody>
          <a:bodyPr wrap="square" lIns="0" tIns="0" rIns="0" bIns="0" rtlCol="0" anchor="ctr"/>
          <a:lstStyle/>
          <a:p>
            <a:pPr marL="0" indent="0">
              <a:buNone/>
            </a:pPr>
            <a:r>
              <a:rPr lang="en-US" sz="1350" b="1" dirty="0">
                <a:solidFill>
                  <a:srgbClr val="263640"/>
                </a:solidFill>
                <a:latin typeface="Calibri" pitchFamily="34" charset="0"/>
                <a:ea typeface="Calibri" pitchFamily="34" charset="-122"/>
                <a:cs typeface="Calibri" pitchFamily="34" charset="-120"/>
              </a:rPr>
              <a:t>Canadá · Sudbury</a:t>
            </a:r>
            <a:endParaRPr lang="en-US" sz="1350" dirty="0"/>
          </a:p>
        </p:txBody>
      </p:sp>
      <p:sp>
        <p:nvSpPr>
          <p:cNvPr id="13" name="Text 9"/>
          <p:cNvSpPr/>
          <p:nvPr/>
        </p:nvSpPr>
        <p:spPr>
          <a:xfrm>
            <a:off x="3456432" y="2743200"/>
            <a:ext cx="2249424" cy="1554480"/>
          </a:xfrm>
          <a:prstGeom prst="rect">
            <a:avLst/>
          </a:prstGeom>
          <a:noFill/>
          <a:ln/>
        </p:spPr>
        <p:txBody>
          <a:bodyPr wrap="square" lIns="0" tIns="0" rIns="0" bIns="0" rtlCol="0" anchor="ctr"/>
          <a:lstStyle/>
          <a:p>
            <a:pPr marL="0" indent="0">
              <a:buNone/>
            </a:pPr>
            <a:r>
              <a:rPr lang="en-US" sz="1150" dirty="0">
                <a:solidFill>
                  <a:srgbClr val="5B6770"/>
                </a:solidFill>
                <a:latin typeface="Calibri" pitchFamily="34" charset="0"/>
                <a:ea typeface="Calibri" pitchFamily="34" charset="-122"/>
                <a:cs typeface="Calibri" pitchFamily="34" charset="-120"/>
              </a:rPr>
              <a:t>Un ecosistema de proveedores especializados construido en torno a la minería, con instituciones que conectan demanda y oferta local.</a:t>
            </a:r>
            <a:endParaRPr lang="en-US" sz="1150" dirty="0"/>
          </a:p>
        </p:txBody>
      </p:sp>
      <p:sp>
        <p:nvSpPr>
          <p:cNvPr id="14" name="Shape 10"/>
          <p:cNvSpPr/>
          <p:nvPr/>
        </p:nvSpPr>
        <p:spPr>
          <a:xfrm>
            <a:off x="6044184" y="1417320"/>
            <a:ext cx="2615184" cy="3017520"/>
          </a:xfrm>
          <a:prstGeom prst="roundRect">
            <a:avLst>
              <a:gd name="adj" fmla="val 2448"/>
            </a:avLst>
          </a:prstGeom>
          <a:solidFill>
            <a:srgbClr val="EEF2F3"/>
          </a:solidFill>
          <a:ln/>
        </p:spPr>
        <p:txBody>
          <a:bodyPr/>
          <a:lstStyle/>
          <a:p>
            <a:endParaRPr lang="es-ES_tradnl"/>
          </a:p>
        </p:txBody>
      </p:sp>
      <p:sp>
        <p:nvSpPr>
          <p:cNvPr id="15" name="Shape 11"/>
          <p:cNvSpPr/>
          <p:nvPr/>
        </p:nvSpPr>
        <p:spPr>
          <a:xfrm>
            <a:off x="6227064" y="1627632"/>
            <a:ext cx="530352" cy="530352"/>
          </a:xfrm>
          <a:prstGeom prst="ellipse">
            <a:avLst/>
          </a:prstGeom>
          <a:solidFill>
            <a:srgbClr val="263640"/>
          </a:solidFill>
          <a:ln/>
        </p:spPr>
        <p:txBody>
          <a:bodyPr/>
          <a:lstStyle/>
          <a:p>
            <a:endParaRPr lang="es-ES_tradnl"/>
          </a:p>
        </p:txBody>
      </p:sp>
      <p:pic>
        <p:nvPicPr>
          <p:cNvPr id="16" name="Image 2" descr="preencoded.png"/>
          <p:cNvPicPr>
            <a:picLocks noChangeAspect="1"/>
          </p:cNvPicPr>
          <p:nvPr/>
        </p:nvPicPr>
        <p:blipFill>
          <a:blip r:embed="rId5"/>
          <a:stretch>
            <a:fillRect/>
          </a:stretch>
        </p:blipFill>
        <p:spPr>
          <a:xfrm>
            <a:off x="6364956" y="1765524"/>
            <a:ext cx="254569" cy="254569"/>
          </a:xfrm>
          <a:prstGeom prst="rect">
            <a:avLst/>
          </a:prstGeom>
        </p:spPr>
      </p:pic>
      <p:sp>
        <p:nvSpPr>
          <p:cNvPr id="17" name="Text 12"/>
          <p:cNvSpPr/>
          <p:nvPr/>
        </p:nvSpPr>
        <p:spPr>
          <a:xfrm>
            <a:off x="6227064" y="2331720"/>
            <a:ext cx="2249424" cy="365760"/>
          </a:xfrm>
          <a:prstGeom prst="rect">
            <a:avLst/>
          </a:prstGeom>
          <a:noFill/>
          <a:ln/>
        </p:spPr>
        <p:txBody>
          <a:bodyPr wrap="square" lIns="0" tIns="0" rIns="0" bIns="0" rtlCol="0" anchor="ctr"/>
          <a:lstStyle/>
          <a:p>
            <a:pPr marL="0" indent="0">
              <a:buNone/>
            </a:pPr>
            <a:r>
              <a:rPr lang="en-US" sz="1350" b="1" dirty="0">
                <a:solidFill>
                  <a:srgbClr val="263640"/>
                </a:solidFill>
                <a:latin typeface="Calibri" pitchFamily="34" charset="0"/>
                <a:ea typeface="Calibri" pitchFamily="34" charset="-122"/>
                <a:cs typeface="Calibri" pitchFamily="34" charset="-120"/>
              </a:rPr>
              <a:t>Alemania · Sistema dual</a:t>
            </a:r>
            <a:endParaRPr lang="en-US" sz="1350" dirty="0"/>
          </a:p>
        </p:txBody>
      </p:sp>
      <p:sp>
        <p:nvSpPr>
          <p:cNvPr id="18" name="Text 13"/>
          <p:cNvSpPr/>
          <p:nvPr/>
        </p:nvSpPr>
        <p:spPr>
          <a:xfrm>
            <a:off x="6227064" y="2743200"/>
            <a:ext cx="2249424" cy="1554480"/>
          </a:xfrm>
          <a:prstGeom prst="rect">
            <a:avLst/>
          </a:prstGeom>
          <a:noFill/>
          <a:ln/>
        </p:spPr>
        <p:txBody>
          <a:bodyPr wrap="square" lIns="0" tIns="0" rIns="0" bIns="0" rtlCol="0" anchor="ctr"/>
          <a:lstStyle/>
          <a:p>
            <a:pPr marL="0" indent="0">
              <a:buNone/>
            </a:pPr>
            <a:r>
              <a:rPr lang="en-US" sz="1150" dirty="0">
                <a:solidFill>
                  <a:srgbClr val="5B6770"/>
                </a:solidFill>
                <a:latin typeface="Calibri" pitchFamily="34" charset="0"/>
                <a:ea typeface="Calibri" pitchFamily="34" charset="-122"/>
                <a:cs typeface="Calibri" pitchFamily="34" charset="-120"/>
              </a:rPr>
              <a:t>La empresa como lugar formal de aprendizaje, con maestros guías, estándares comunes y certificación externa independiente.</a:t>
            </a:r>
            <a:endParaRPr lang="en-US" sz="1150" dirty="0"/>
          </a:p>
        </p:txBody>
      </p:sp>
      <p:sp>
        <p:nvSpPr>
          <p:cNvPr id="19" name="Text 14"/>
          <p:cNvSpPr/>
          <p:nvPr/>
        </p:nvSpPr>
        <p:spPr>
          <a:xfrm>
            <a:off x="502920" y="4572000"/>
            <a:ext cx="8138160" cy="457200"/>
          </a:xfrm>
          <a:prstGeom prst="rect">
            <a:avLst/>
          </a:prstGeom>
          <a:noFill/>
          <a:ln/>
        </p:spPr>
        <p:txBody>
          <a:bodyPr wrap="square" lIns="0" tIns="0" rIns="0" bIns="0" rtlCol="0" anchor="ctr"/>
          <a:lstStyle/>
          <a:p>
            <a:pPr marL="0" indent="0">
              <a:buNone/>
            </a:pPr>
            <a:r>
              <a:rPr lang="en-US" sz="1200" i="1" dirty="0">
                <a:solidFill>
                  <a:srgbClr val="B05A2E"/>
                </a:solidFill>
                <a:latin typeface="Calibri" pitchFamily="34" charset="0"/>
                <a:ea typeface="Calibri" pitchFamily="34" charset="-122"/>
                <a:cs typeface="Calibri" pitchFamily="34" charset="-120"/>
              </a:rPr>
              <a:t>Se requieren instituciones especializadas que conecten demanda y oferta, acompañen capacidades y generen confianza entre actores de distintos tamaños.</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566928"/>
          </a:xfrm>
          <a:prstGeom prst="rect">
            <a:avLst/>
          </a:prstGeom>
          <a:noFill/>
          <a:ln/>
        </p:spPr>
        <p:txBody>
          <a:bodyPr wrap="square" lIns="0" tIns="0" rIns="0" bIns="0" rtlCol="0" anchor="ctr"/>
          <a:lstStyle/>
          <a:p>
            <a:pPr marL="0" indent="0">
              <a:buNone/>
            </a:pPr>
            <a:r>
              <a:rPr lang="en-US" sz="2700" b="1" dirty="0">
                <a:solidFill>
                  <a:srgbClr val="263640"/>
                </a:solidFill>
                <a:latin typeface="Cambria" pitchFamily="34" charset="0"/>
                <a:ea typeface="Cambria" pitchFamily="34" charset="-122"/>
                <a:cs typeface="Cambria" pitchFamily="34" charset="-120"/>
              </a:rPr>
              <a:t>Financiamiento: la restricción crítica</a:t>
            </a:r>
            <a:endParaRPr lang="en-US" sz="2700" dirty="0"/>
          </a:p>
        </p:txBody>
      </p:sp>
      <p:sp>
        <p:nvSpPr>
          <p:cNvPr id="3" name="Text 1"/>
          <p:cNvSpPr/>
          <p:nvPr/>
        </p:nvSpPr>
        <p:spPr>
          <a:xfrm>
            <a:off x="502920" y="841248"/>
            <a:ext cx="8138160" cy="329184"/>
          </a:xfrm>
          <a:prstGeom prst="rect">
            <a:avLst/>
          </a:prstGeom>
          <a:noFill/>
          <a:ln/>
        </p:spPr>
        <p:txBody>
          <a:bodyPr wrap="square" lIns="0" tIns="0" rIns="0" bIns="0" rtlCol="0" anchor="ctr"/>
          <a:lstStyle/>
          <a:p>
            <a:pPr marL="0" indent="0">
              <a:buNone/>
            </a:pPr>
            <a:r>
              <a:rPr lang="en-US" sz="1350" i="1" dirty="0">
                <a:solidFill>
                  <a:srgbClr val="5B6770"/>
                </a:solidFill>
                <a:latin typeface="Calibri" pitchFamily="34" charset="0"/>
                <a:ea typeface="Calibri" pitchFamily="34" charset="-122"/>
                <a:cs typeface="Calibri" pitchFamily="34" charset="-120"/>
              </a:rPr>
              <a:t>Hay oportunidades concretas; faltan los recursos para aprovecharlas</a:t>
            </a:r>
            <a:endParaRPr lang="en-US" sz="1350" dirty="0"/>
          </a:p>
        </p:txBody>
      </p:sp>
      <p:sp>
        <p:nvSpPr>
          <p:cNvPr id="4" name="Shape 2"/>
          <p:cNvSpPr/>
          <p:nvPr/>
        </p:nvSpPr>
        <p:spPr>
          <a:xfrm>
            <a:off x="502920" y="1371600"/>
            <a:ext cx="8156448" cy="1042416"/>
          </a:xfrm>
          <a:prstGeom prst="roundRect">
            <a:avLst>
              <a:gd name="adj" fmla="val 5263"/>
            </a:avLst>
          </a:prstGeom>
          <a:solidFill>
            <a:srgbClr val="F6EFE7"/>
          </a:solidFill>
          <a:ln/>
        </p:spPr>
        <p:txBody>
          <a:bodyPr/>
          <a:lstStyle/>
          <a:p>
            <a:endParaRPr lang="es-ES_tradnl"/>
          </a:p>
        </p:txBody>
      </p:sp>
      <p:sp>
        <p:nvSpPr>
          <p:cNvPr id="5" name="Shape 3"/>
          <p:cNvSpPr/>
          <p:nvPr/>
        </p:nvSpPr>
        <p:spPr>
          <a:xfrm>
            <a:off x="685800" y="1627632"/>
            <a:ext cx="512064" cy="512064"/>
          </a:xfrm>
          <a:prstGeom prst="ellipse">
            <a:avLst/>
          </a:prstGeom>
          <a:solidFill>
            <a:srgbClr val="B05A2E"/>
          </a:solidFill>
          <a:ln/>
        </p:spPr>
        <p:txBody>
          <a:bodyPr/>
          <a:lstStyle/>
          <a:p>
            <a:endParaRPr lang="es-ES_tradnl"/>
          </a:p>
        </p:txBody>
      </p:sp>
      <p:pic>
        <p:nvPicPr>
          <p:cNvPr id="6" name="Image 0" descr="preencoded.png"/>
          <p:cNvPicPr>
            <a:picLocks noChangeAspect="1"/>
          </p:cNvPicPr>
          <p:nvPr/>
        </p:nvPicPr>
        <p:blipFill>
          <a:blip r:embed="rId3"/>
          <a:stretch>
            <a:fillRect/>
          </a:stretch>
        </p:blipFill>
        <p:spPr>
          <a:xfrm>
            <a:off x="818937" y="1760769"/>
            <a:ext cx="245791" cy="245791"/>
          </a:xfrm>
          <a:prstGeom prst="rect">
            <a:avLst/>
          </a:prstGeom>
        </p:spPr>
      </p:pic>
      <p:sp>
        <p:nvSpPr>
          <p:cNvPr id="7" name="Text 4"/>
          <p:cNvSpPr/>
          <p:nvPr/>
        </p:nvSpPr>
        <p:spPr>
          <a:xfrm>
            <a:off x="1417320" y="1481328"/>
            <a:ext cx="7040880" cy="310896"/>
          </a:xfrm>
          <a:prstGeom prst="rect">
            <a:avLst/>
          </a:prstGeom>
          <a:noFill/>
          <a:ln/>
        </p:spPr>
        <p:txBody>
          <a:bodyPr wrap="square" lIns="0" tIns="0" rIns="0" bIns="0" rtlCol="0" anchor="ctr"/>
          <a:lstStyle/>
          <a:p>
            <a:pPr marL="0" indent="0">
              <a:buNone/>
            </a:pPr>
            <a:r>
              <a:rPr lang="en-US" sz="1300" b="1" dirty="0">
                <a:solidFill>
                  <a:srgbClr val="263640"/>
                </a:solidFill>
                <a:latin typeface="Calibri" pitchFamily="34" charset="0"/>
                <a:ea typeface="Calibri" pitchFamily="34" charset="-122"/>
                <a:cs typeface="Calibri" pitchFamily="34" charset="-120"/>
              </a:rPr>
              <a:t>Instrumentos de largo plazo para pymes proveedoras</a:t>
            </a:r>
            <a:endParaRPr lang="en-US" sz="1300" dirty="0"/>
          </a:p>
        </p:txBody>
      </p:sp>
      <p:sp>
        <p:nvSpPr>
          <p:cNvPr id="8" name="Text 5"/>
          <p:cNvSpPr/>
          <p:nvPr/>
        </p:nvSpPr>
        <p:spPr>
          <a:xfrm>
            <a:off x="1417320" y="1792224"/>
            <a:ext cx="7040880" cy="566928"/>
          </a:xfrm>
          <a:prstGeom prst="rect">
            <a:avLst/>
          </a:prstGeom>
          <a:noFill/>
          <a:ln/>
        </p:spPr>
        <p:txBody>
          <a:bodyPr wrap="square" lIns="0" tIns="0" rIns="0" bIns="0" rtlCol="0" anchor="ctr"/>
          <a:lstStyle/>
          <a:p>
            <a:pPr marL="0" indent="0">
              <a:buNone/>
            </a:pPr>
            <a:r>
              <a:rPr lang="en-US" sz="1050" dirty="0">
                <a:solidFill>
                  <a:srgbClr val="5B6770"/>
                </a:solidFill>
                <a:latin typeface="Calibri" pitchFamily="34" charset="0"/>
                <a:ea typeface="Calibri" pitchFamily="34" charset="-122"/>
                <a:cs typeface="Calibri" pitchFamily="34" charset="-120"/>
              </a:rPr>
              <a:t>Financiamiento para capacidad, tecnología, talento y certificación, que reconozca el riesgo innovador y esté vinculado a cadenas productivas concretas.</a:t>
            </a:r>
            <a:endParaRPr lang="en-US" sz="1050" dirty="0"/>
          </a:p>
        </p:txBody>
      </p:sp>
      <p:sp>
        <p:nvSpPr>
          <p:cNvPr id="9" name="Shape 6"/>
          <p:cNvSpPr/>
          <p:nvPr/>
        </p:nvSpPr>
        <p:spPr>
          <a:xfrm>
            <a:off x="502920" y="2542032"/>
            <a:ext cx="8156448" cy="1042416"/>
          </a:xfrm>
          <a:prstGeom prst="roundRect">
            <a:avLst>
              <a:gd name="adj" fmla="val 5263"/>
            </a:avLst>
          </a:prstGeom>
          <a:solidFill>
            <a:srgbClr val="EEF2F3"/>
          </a:solidFill>
          <a:ln/>
        </p:spPr>
        <p:txBody>
          <a:bodyPr/>
          <a:lstStyle/>
          <a:p>
            <a:endParaRPr lang="es-ES_tradnl"/>
          </a:p>
        </p:txBody>
      </p:sp>
      <p:sp>
        <p:nvSpPr>
          <p:cNvPr id="10" name="Shape 7"/>
          <p:cNvSpPr/>
          <p:nvPr/>
        </p:nvSpPr>
        <p:spPr>
          <a:xfrm>
            <a:off x="685800" y="2798064"/>
            <a:ext cx="512064" cy="512064"/>
          </a:xfrm>
          <a:prstGeom prst="ellipse">
            <a:avLst/>
          </a:prstGeom>
          <a:solidFill>
            <a:srgbClr val="5E7A8A"/>
          </a:solidFill>
          <a:ln/>
        </p:spPr>
        <p:txBody>
          <a:bodyPr/>
          <a:lstStyle/>
          <a:p>
            <a:endParaRPr lang="es-ES_tradnl"/>
          </a:p>
        </p:txBody>
      </p:sp>
      <p:pic>
        <p:nvPicPr>
          <p:cNvPr id="11" name="Image 1" descr="preencoded.png"/>
          <p:cNvPicPr>
            <a:picLocks noChangeAspect="1"/>
          </p:cNvPicPr>
          <p:nvPr/>
        </p:nvPicPr>
        <p:blipFill>
          <a:blip r:embed="rId4"/>
          <a:stretch>
            <a:fillRect/>
          </a:stretch>
        </p:blipFill>
        <p:spPr>
          <a:xfrm>
            <a:off x="818937" y="2931201"/>
            <a:ext cx="245791" cy="245791"/>
          </a:xfrm>
          <a:prstGeom prst="rect">
            <a:avLst/>
          </a:prstGeom>
        </p:spPr>
      </p:pic>
      <p:sp>
        <p:nvSpPr>
          <p:cNvPr id="12" name="Text 8"/>
          <p:cNvSpPr/>
          <p:nvPr/>
        </p:nvSpPr>
        <p:spPr>
          <a:xfrm>
            <a:off x="1417320" y="2651760"/>
            <a:ext cx="7040880" cy="310896"/>
          </a:xfrm>
          <a:prstGeom prst="rect">
            <a:avLst/>
          </a:prstGeom>
          <a:noFill/>
          <a:ln/>
        </p:spPr>
        <p:txBody>
          <a:bodyPr wrap="square" lIns="0" tIns="0" rIns="0" bIns="0" rtlCol="0" anchor="ctr"/>
          <a:lstStyle/>
          <a:p>
            <a:pPr marL="0" indent="0">
              <a:buNone/>
            </a:pPr>
            <a:r>
              <a:rPr lang="en-US" sz="1300" b="1" dirty="0">
                <a:solidFill>
                  <a:srgbClr val="263640"/>
                </a:solidFill>
                <a:latin typeface="Calibri" pitchFamily="34" charset="0"/>
                <a:ea typeface="Calibri" pitchFamily="34" charset="-122"/>
                <a:cs typeface="Calibri" pitchFamily="34" charset="-120"/>
              </a:rPr>
              <a:t>Fondo nacional de formación dual</a:t>
            </a:r>
            <a:endParaRPr lang="en-US" sz="1300" dirty="0"/>
          </a:p>
        </p:txBody>
      </p:sp>
      <p:sp>
        <p:nvSpPr>
          <p:cNvPr id="13" name="Text 9"/>
          <p:cNvSpPr/>
          <p:nvPr/>
        </p:nvSpPr>
        <p:spPr>
          <a:xfrm>
            <a:off x="1417320" y="2962656"/>
            <a:ext cx="7040880" cy="566928"/>
          </a:xfrm>
          <a:prstGeom prst="rect">
            <a:avLst/>
          </a:prstGeom>
          <a:noFill/>
          <a:ln/>
        </p:spPr>
        <p:txBody>
          <a:bodyPr wrap="square" lIns="0" tIns="0" rIns="0" bIns="0" rtlCol="0" anchor="ctr"/>
          <a:lstStyle/>
          <a:p>
            <a:pPr marL="0" indent="0">
              <a:buNone/>
            </a:pPr>
            <a:r>
              <a:rPr lang="en-US" sz="1050" dirty="0">
                <a:solidFill>
                  <a:srgbClr val="5B6770"/>
                </a:solidFill>
                <a:latin typeface="Calibri" pitchFamily="34" charset="0"/>
                <a:ea typeface="Calibri" pitchFamily="34" charset="-122"/>
                <a:cs typeface="Calibri" pitchFamily="34" charset="-120"/>
              </a:rPr>
              <a:t>Cubrir los costos hoy invisibles del sistema: coordinación, supervisión, maestros guías, equipamiento, seguros y certificación externa, con foco en sectores estratégicos.</a:t>
            </a:r>
            <a:endParaRPr lang="en-US" sz="1050" dirty="0"/>
          </a:p>
        </p:txBody>
      </p:sp>
      <p:sp>
        <p:nvSpPr>
          <p:cNvPr id="14" name="Shape 10"/>
          <p:cNvSpPr/>
          <p:nvPr/>
        </p:nvSpPr>
        <p:spPr>
          <a:xfrm>
            <a:off x="502920" y="3712464"/>
            <a:ext cx="8156448" cy="1042416"/>
          </a:xfrm>
          <a:prstGeom prst="roundRect">
            <a:avLst>
              <a:gd name="adj" fmla="val 5263"/>
            </a:avLst>
          </a:prstGeom>
          <a:solidFill>
            <a:srgbClr val="EEF2F3"/>
          </a:solidFill>
          <a:ln/>
        </p:spPr>
        <p:txBody>
          <a:bodyPr/>
          <a:lstStyle/>
          <a:p>
            <a:endParaRPr lang="es-ES_tradnl"/>
          </a:p>
        </p:txBody>
      </p:sp>
      <p:sp>
        <p:nvSpPr>
          <p:cNvPr id="15" name="Shape 11"/>
          <p:cNvSpPr/>
          <p:nvPr/>
        </p:nvSpPr>
        <p:spPr>
          <a:xfrm>
            <a:off x="685800" y="3968496"/>
            <a:ext cx="512064" cy="512064"/>
          </a:xfrm>
          <a:prstGeom prst="ellipse">
            <a:avLst/>
          </a:prstGeom>
          <a:solidFill>
            <a:srgbClr val="263640"/>
          </a:solidFill>
          <a:ln/>
        </p:spPr>
        <p:txBody>
          <a:bodyPr/>
          <a:lstStyle/>
          <a:p>
            <a:endParaRPr lang="es-ES_tradnl"/>
          </a:p>
        </p:txBody>
      </p:sp>
      <p:pic>
        <p:nvPicPr>
          <p:cNvPr id="16" name="Image 2" descr="preencoded.png"/>
          <p:cNvPicPr>
            <a:picLocks noChangeAspect="1"/>
          </p:cNvPicPr>
          <p:nvPr/>
        </p:nvPicPr>
        <p:blipFill>
          <a:blip r:embed="rId5"/>
          <a:stretch>
            <a:fillRect/>
          </a:stretch>
        </p:blipFill>
        <p:spPr>
          <a:xfrm>
            <a:off x="818937" y="4101633"/>
            <a:ext cx="245791" cy="245791"/>
          </a:xfrm>
          <a:prstGeom prst="rect">
            <a:avLst/>
          </a:prstGeom>
        </p:spPr>
      </p:pic>
      <p:sp>
        <p:nvSpPr>
          <p:cNvPr id="17" name="Text 12"/>
          <p:cNvSpPr/>
          <p:nvPr/>
        </p:nvSpPr>
        <p:spPr>
          <a:xfrm>
            <a:off x="1417320" y="3822192"/>
            <a:ext cx="7040880" cy="310896"/>
          </a:xfrm>
          <a:prstGeom prst="rect">
            <a:avLst/>
          </a:prstGeom>
          <a:noFill/>
          <a:ln/>
        </p:spPr>
        <p:txBody>
          <a:bodyPr wrap="square" lIns="0" tIns="0" rIns="0" bIns="0" rtlCol="0" anchor="ctr"/>
          <a:lstStyle/>
          <a:p>
            <a:pPr marL="0" indent="0">
              <a:buNone/>
            </a:pPr>
            <a:r>
              <a:rPr lang="en-US" sz="1300" b="1" dirty="0">
                <a:solidFill>
                  <a:srgbClr val="263640"/>
                </a:solidFill>
                <a:latin typeface="Calibri" pitchFamily="34" charset="0"/>
                <a:ea typeface="Calibri" pitchFamily="34" charset="-122"/>
                <a:cs typeface="Calibri" pitchFamily="34" charset="-120"/>
              </a:rPr>
              <a:t>Reordenar los instrumentos SENCE existentes</a:t>
            </a:r>
            <a:endParaRPr lang="en-US" sz="1300" dirty="0"/>
          </a:p>
        </p:txBody>
      </p:sp>
      <p:sp>
        <p:nvSpPr>
          <p:cNvPr id="18" name="Text 13"/>
          <p:cNvSpPr/>
          <p:nvPr/>
        </p:nvSpPr>
        <p:spPr>
          <a:xfrm>
            <a:off x="1417320" y="4133088"/>
            <a:ext cx="7040880" cy="566928"/>
          </a:xfrm>
          <a:prstGeom prst="rect">
            <a:avLst/>
          </a:prstGeom>
          <a:noFill/>
          <a:ln/>
        </p:spPr>
        <p:txBody>
          <a:bodyPr wrap="square" lIns="0" tIns="0" rIns="0" bIns="0" rtlCol="0" anchor="ctr"/>
          <a:lstStyle/>
          <a:p>
            <a:pPr marL="0" indent="0">
              <a:buNone/>
            </a:pPr>
            <a:r>
              <a:rPr lang="en-US" sz="1050" dirty="0">
                <a:solidFill>
                  <a:srgbClr val="5B6770"/>
                </a:solidFill>
                <a:latin typeface="Calibri" pitchFamily="34" charset="0"/>
                <a:ea typeface="Calibri" pitchFamily="34" charset="-122"/>
                <a:cs typeface="Calibri" pitchFamily="34" charset="-120"/>
              </a:rPr>
              <a:t>Programa Aprendices, franquicia tributaria, precontrato, becas laborales y excedentes OTIC redirigidos a formación dual: una oportunidad de corto plazo sin costo fiscal significativo.</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566928"/>
          </a:xfrm>
          <a:prstGeom prst="rect">
            <a:avLst/>
          </a:prstGeom>
          <a:noFill/>
          <a:ln/>
        </p:spPr>
        <p:txBody>
          <a:bodyPr wrap="square" lIns="0" tIns="0" rIns="0" bIns="0" rtlCol="0" anchor="ctr"/>
          <a:lstStyle/>
          <a:p>
            <a:pPr marL="0" indent="0">
              <a:buNone/>
            </a:pPr>
            <a:r>
              <a:rPr lang="en-US" sz="2700" b="1" dirty="0">
                <a:solidFill>
                  <a:srgbClr val="263640"/>
                </a:solidFill>
                <a:latin typeface="Cambria" pitchFamily="34" charset="0"/>
                <a:ea typeface="Cambria" pitchFamily="34" charset="-122"/>
                <a:cs typeface="Cambria" pitchFamily="34" charset="-120"/>
              </a:rPr>
              <a:t>Formación dual no es práctica profesional</a:t>
            </a:r>
            <a:endParaRPr lang="en-US" sz="2700" dirty="0"/>
          </a:p>
        </p:txBody>
      </p:sp>
      <p:sp>
        <p:nvSpPr>
          <p:cNvPr id="3" name="Text 1"/>
          <p:cNvSpPr/>
          <p:nvPr/>
        </p:nvSpPr>
        <p:spPr>
          <a:xfrm>
            <a:off x="502920" y="841248"/>
            <a:ext cx="8138160" cy="329184"/>
          </a:xfrm>
          <a:prstGeom prst="rect">
            <a:avLst/>
          </a:prstGeom>
          <a:noFill/>
          <a:ln/>
        </p:spPr>
        <p:txBody>
          <a:bodyPr wrap="square" lIns="0" tIns="0" rIns="0" bIns="0" rtlCol="0" anchor="ctr"/>
          <a:lstStyle/>
          <a:p>
            <a:pPr marL="0" indent="0">
              <a:buNone/>
            </a:pPr>
            <a:r>
              <a:rPr lang="en-US" sz="1350" i="1" dirty="0">
                <a:solidFill>
                  <a:srgbClr val="5B6770"/>
                </a:solidFill>
                <a:latin typeface="Calibri" pitchFamily="34" charset="0"/>
                <a:ea typeface="Calibri" pitchFamily="34" charset="-122"/>
                <a:cs typeface="Calibri" pitchFamily="34" charset="-120"/>
              </a:rPr>
              <a:t>La condición habilitante del encadenamiento — y la distinción que Chile aún no hace</a:t>
            </a:r>
            <a:endParaRPr lang="en-US" sz="1350" dirty="0"/>
          </a:p>
        </p:txBody>
      </p:sp>
      <p:sp>
        <p:nvSpPr>
          <p:cNvPr id="4" name="Shape 2"/>
          <p:cNvSpPr/>
          <p:nvPr/>
        </p:nvSpPr>
        <p:spPr>
          <a:xfrm>
            <a:off x="502920" y="1371600"/>
            <a:ext cx="3931920" cy="2880360"/>
          </a:xfrm>
          <a:prstGeom prst="roundRect">
            <a:avLst>
              <a:gd name="adj" fmla="val 2222"/>
            </a:avLst>
          </a:prstGeom>
          <a:solidFill>
            <a:srgbClr val="EEF2F3"/>
          </a:solidFill>
          <a:ln/>
        </p:spPr>
        <p:txBody>
          <a:bodyPr/>
          <a:lstStyle/>
          <a:p>
            <a:endParaRPr lang="es-ES_tradnl"/>
          </a:p>
        </p:txBody>
      </p:sp>
      <p:sp>
        <p:nvSpPr>
          <p:cNvPr id="5" name="Text 3"/>
          <p:cNvSpPr/>
          <p:nvPr/>
        </p:nvSpPr>
        <p:spPr>
          <a:xfrm>
            <a:off x="777240" y="1554480"/>
            <a:ext cx="3474720" cy="320040"/>
          </a:xfrm>
          <a:prstGeom prst="rect">
            <a:avLst/>
          </a:prstGeom>
          <a:noFill/>
          <a:ln/>
        </p:spPr>
        <p:txBody>
          <a:bodyPr wrap="square" lIns="0" tIns="0" rIns="0" bIns="0" rtlCol="0" anchor="ctr"/>
          <a:lstStyle/>
          <a:p>
            <a:pPr marL="0" indent="0">
              <a:buNone/>
            </a:pPr>
            <a:r>
              <a:rPr lang="en-US" sz="1400" b="1" dirty="0">
                <a:solidFill>
                  <a:srgbClr val="5E7A8A"/>
                </a:solidFill>
                <a:latin typeface="Calibri" pitchFamily="34" charset="0"/>
                <a:ea typeface="Calibri" pitchFamily="34" charset="-122"/>
                <a:cs typeface="Calibri" pitchFamily="34" charset="-120"/>
              </a:rPr>
              <a:t>Práctica o alternancia</a:t>
            </a:r>
            <a:endParaRPr lang="en-US" sz="1400" dirty="0"/>
          </a:p>
        </p:txBody>
      </p:sp>
      <p:sp>
        <p:nvSpPr>
          <p:cNvPr id="6" name="Text 4"/>
          <p:cNvSpPr/>
          <p:nvPr/>
        </p:nvSpPr>
        <p:spPr>
          <a:xfrm>
            <a:off x="777240" y="2011680"/>
            <a:ext cx="3474720" cy="2011680"/>
          </a:xfrm>
          <a:prstGeom prst="rect">
            <a:avLst/>
          </a:prstGeom>
          <a:noFill/>
          <a:ln/>
        </p:spPr>
        <p:txBody>
          <a:bodyPr wrap="square" lIns="0" tIns="0" rIns="0" bIns="0" rtlCol="0" anchor="ctr"/>
          <a:lstStyle/>
          <a:p>
            <a:pPr marL="342900" indent="-342900">
              <a:lnSpc>
                <a:spcPct val="135000"/>
              </a:lnSpc>
              <a:buSzPct val="100000"/>
              <a:buChar char="•"/>
            </a:pPr>
            <a:r>
              <a:rPr lang="en-US" sz="1250" dirty="0">
                <a:solidFill>
                  <a:srgbClr val="5B6770"/>
                </a:solidFill>
                <a:latin typeface="Calibri" pitchFamily="34" charset="0"/>
                <a:ea typeface="Calibri" pitchFamily="34" charset="-122"/>
                <a:cs typeface="Calibri" pitchFamily="34" charset="-120"/>
              </a:rPr>
              <a:t>Presencia de estudiantes en la empresa</a:t>
            </a:r>
            <a:endParaRPr lang="en-US" sz="1250" dirty="0"/>
          </a:p>
          <a:p>
            <a:pPr marL="342900" indent="-342900">
              <a:lnSpc>
                <a:spcPct val="135000"/>
              </a:lnSpc>
              <a:buSzPct val="100000"/>
              <a:buChar char="•"/>
            </a:pPr>
            <a:r>
              <a:rPr lang="en-US" sz="1250" dirty="0">
                <a:solidFill>
                  <a:srgbClr val="5B6770"/>
                </a:solidFill>
                <a:latin typeface="Calibri" pitchFamily="34" charset="0"/>
                <a:ea typeface="Calibri" pitchFamily="34" charset="-122"/>
                <a:cs typeface="Calibri" pitchFamily="34" charset="-120"/>
              </a:rPr>
              <a:t>Espacio de práctica informal</a:t>
            </a:r>
            <a:endParaRPr lang="en-US" sz="1250" dirty="0"/>
          </a:p>
          <a:p>
            <a:pPr marL="342900" indent="-342900">
              <a:lnSpc>
                <a:spcPct val="135000"/>
              </a:lnSpc>
              <a:buSzPct val="100000"/>
              <a:buChar char="•"/>
            </a:pPr>
            <a:r>
              <a:rPr lang="en-US" sz="1250" dirty="0">
                <a:solidFill>
                  <a:srgbClr val="5B6770"/>
                </a:solidFill>
                <a:latin typeface="Calibri" pitchFamily="34" charset="0"/>
                <a:ea typeface="Calibri" pitchFamily="34" charset="-122"/>
                <a:cs typeface="Calibri" pitchFamily="34" charset="-120"/>
              </a:rPr>
              <a:t>Sin plan formativo estructurado</a:t>
            </a:r>
            <a:endParaRPr lang="en-US" sz="1250" dirty="0"/>
          </a:p>
          <a:p>
            <a:pPr marL="342900" indent="-342900">
              <a:lnSpc>
                <a:spcPct val="135000"/>
              </a:lnSpc>
              <a:buSzPct val="100000"/>
              <a:buChar char="•"/>
            </a:pPr>
            <a:r>
              <a:rPr lang="en-US" sz="1250" dirty="0">
                <a:solidFill>
                  <a:srgbClr val="5B6770"/>
                </a:solidFill>
                <a:latin typeface="Calibri" pitchFamily="34" charset="0"/>
                <a:ea typeface="Calibri" pitchFamily="34" charset="-122"/>
                <a:cs typeface="Calibri" pitchFamily="34" charset="-120"/>
              </a:rPr>
              <a:t>Evaluación y certificación difusas</a:t>
            </a:r>
            <a:endParaRPr lang="en-US" sz="1250" dirty="0"/>
          </a:p>
        </p:txBody>
      </p:sp>
      <p:sp>
        <p:nvSpPr>
          <p:cNvPr id="7" name="Shape 5"/>
          <p:cNvSpPr/>
          <p:nvPr/>
        </p:nvSpPr>
        <p:spPr>
          <a:xfrm>
            <a:off x="4663440" y="1371600"/>
            <a:ext cx="3995928" cy="2880360"/>
          </a:xfrm>
          <a:prstGeom prst="roundRect">
            <a:avLst>
              <a:gd name="adj" fmla="val 2222"/>
            </a:avLst>
          </a:prstGeom>
          <a:solidFill>
            <a:srgbClr val="F6EFE7"/>
          </a:solidFill>
          <a:ln/>
        </p:spPr>
        <p:txBody>
          <a:bodyPr/>
          <a:lstStyle/>
          <a:p>
            <a:endParaRPr lang="es-ES_tradnl"/>
          </a:p>
        </p:txBody>
      </p:sp>
      <p:sp>
        <p:nvSpPr>
          <p:cNvPr id="8" name="Text 6"/>
          <p:cNvSpPr/>
          <p:nvPr/>
        </p:nvSpPr>
        <p:spPr>
          <a:xfrm>
            <a:off x="4937760" y="1554480"/>
            <a:ext cx="3566160" cy="320040"/>
          </a:xfrm>
          <a:prstGeom prst="rect">
            <a:avLst/>
          </a:prstGeom>
          <a:noFill/>
          <a:ln/>
        </p:spPr>
        <p:txBody>
          <a:bodyPr wrap="square" lIns="0" tIns="0" rIns="0" bIns="0" rtlCol="0" anchor="ctr"/>
          <a:lstStyle/>
          <a:p>
            <a:pPr marL="0" indent="0">
              <a:buNone/>
            </a:pPr>
            <a:r>
              <a:rPr lang="en-US" sz="1400" b="1" dirty="0">
                <a:solidFill>
                  <a:srgbClr val="B05A2E"/>
                </a:solidFill>
                <a:latin typeface="Calibri" pitchFamily="34" charset="0"/>
                <a:ea typeface="Calibri" pitchFamily="34" charset="-122"/>
                <a:cs typeface="Calibri" pitchFamily="34" charset="-120"/>
              </a:rPr>
              <a:t>Formación dual</a:t>
            </a:r>
            <a:endParaRPr lang="en-US" sz="1400" dirty="0"/>
          </a:p>
        </p:txBody>
      </p:sp>
      <p:sp>
        <p:nvSpPr>
          <p:cNvPr id="9" name="Text 7"/>
          <p:cNvSpPr/>
          <p:nvPr/>
        </p:nvSpPr>
        <p:spPr>
          <a:xfrm>
            <a:off x="4937760" y="2011680"/>
            <a:ext cx="3566160" cy="2011680"/>
          </a:xfrm>
          <a:prstGeom prst="rect">
            <a:avLst/>
          </a:prstGeom>
          <a:noFill/>
          <a:ln/>
        </p:spPr>
        <p:txBody>
          <a:bodyPr wrap="square" lIns="0" tIns="0" rIns="0" bIns="0" rtlCol="0" anchor="ctr"/>
          <a:lstStyle/>
          <a:p>
            <a:pPr marL="342900" indent="-342900">
              <a:lnSpc>
                <a:spcPct val="135000"/>
              </a:lnSpc>
              <a:buSzPct val="100000"/>
              <a:buChar char="•"/>
            </a:pPr>
            <a:r>
              <a:rPr lang="en-US" sz="1250" dirty="0">
                <a:solidFill>
                  <a:srgbClr val="263640"/>
                </a:solidFill>
                <a:latin typeface="Calibri" pitchFamily="34" charset="0"/>
                <a:ea typeface="Calibri" pitchFamily="34" charset="-122"/>
                <a:cs typeface="Calibri" pitchFamily="34" charset="-120"/>
              </a:rPr>
              <a:t>Empresa coformadora con maestro guía</a:t>
            </a:r>
            <a:endParaRPr lang="en-US" sz="1250" dirty="0"/>
          </a:p>
          <a:p>
            <a:pPr marL="342900" indent="-342900">
              <a:lnSpc>
                <a:spcPct val="135000"/>
              </a:lnSpc>
              <a:buSzPct val="100000"/>
              <a:buChar char="•"/>
            </a:pPr>
            <a:r>
              <a:rPr lang="en-US" sz="1250" dirty="0">
                <a:solidFill>
                  <a:srgbClr val="263640"/>
                </a:solidFill>
                <a:latin typeface="Calibri" pitchFamily="34" charset="0"/>
                <a:ea typeface="Calibri" pitchFamily="34" charset="-122"/>
                <a:cs typeface="Calibri" pitchFamily="34" charset="-120"/>
              </a:rPr>
              <a:t>Plan de formación, rotación y evaluación</a:t>
            </a:r>
            <a:endParaRPr lang="en-US" sz="1250" dirty="0"/>
          </a:p>
          <a:p>
            <a:pPr marL="342900" indent="-342900">
              <a:lnSpc>
                <a:spcPct val="135000"/>
              </a:lnSpc>
              <a:buSzPct val="100000"/>
              <a:buChar char="•"/>
            </a:pPr>
            <a:r>
              <a:rPr lang="en-US" sz="1250" dirty="0">
                <a:solidFill>
                  <a:srgbClr val="263640"/>
                </a:solidFill>
                <a:latin typeface="Calibri" pitchFamily="34" charset="0"/>
                <a:ea typeface="Calibri" pitchFamily="34" charset="-122"/>
                <a:cs typeface="Calibri" pitchFamily="34" charset="-120"/>
              </a:rPr>
              <a:t>Estándares comunes entre empresas</a:t>
            </a:r>
            <a:endParaRPr lang="en-US" sz="1250" dirty="0"/>
          </a:p>
          <a:p>
            <a:pPr marL="342900" indent="-342900">
              <a:lnSpc>
                <a:spcPct val="135000"/>
              </a:lnSpc>
              <a:buSzPct val="100000"/>
              <a:buChar char="•"/>
            </a:pPr>
            <a:r>
              <a:rPr lang="en-US" sz="1250" dirty="0">
                <a:solidFill>
                  <a:srgbClr val="263640"/>
                </a:solidFill>
                <a:latin typeface="Calibri" pitchFamily="34" charset="0"/>
                <a:ea typeface="Calibri" pitchFamily="34" charset="-122"/>
                <a:cs typeface="Calibri" pitchFamily="34" charset="-120"/>
              </a:rPr>
              <a:t>Certificación externa reconocida</a:t>
            </a:r>
            <a:endParaRPr lang="en-US" sz="1250" dirty="0"/>
          </a:p>
        </p:txBody>
      </p:sp>
      <p:sp>
        <p:nvSpPr>
          <p:cNvPr id="10" name="Text 8"/>
          <p:cNvSpPr/>
          <p:nvPr/>
        </p:nvSpPr>
        <p:spPr>
          <a:xfrm>
            <a:off x="502920" y="4434840"/>
            <a:ext cx="8138160" cy="457200"/>
          </a:xfrm>
          <a:prstGeom prst="rect">
            <a:avLst/>
          </a:prstGeom>
          <a:noFill/>
          <a:ln/>
        </p:spPr>
        <p:txBody>
          <a:bodyPr wrap="square" lIns="0" tIns="0" rIns="0" bIns="0" rtlCol="0" anchor="ctr"/>
          <a:lstStyle/>
          <a:p>
            <a:pPr marL="0" indent="0">
              <a:buNone/>
            </a:pPr>
            <a:r>
              <a:rPr lang="en-US" sz="1250" i="1" dirty="0">
                <a:solidFill>
                  <a:srgbClr val="B05A2E"/>
                </a:solidFill>
                <a:latin typeface="Calibri" pitchFamily="34" charset="0"/>
                <a:ea typeface="Calibri" pitchFamily="34" charset="-122"/>
                <a:cs typeface="Calibri" pitchFamily="34" charset="-120"/>
              </a:rPr>
              <a:t>Confundir ambos conceptos impide medir cobertura real, evaluar calidad y diseñar política pública efectiva.</a:t>
            </a:r>
            <a:endParaRPr lang="en-US" sz="12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566928"/>
          </a:xfrm>
          <a:prstGeom prst="rect">
            <a:avLst/>
          </a:prstGeom>
          <a:noFill/>
          <a:ln/>
        </p:spPr>
        <p:txBody>
          <a:bodyPr wrap="square" lIns="0" tIns="0" rIns="0" bIns="0" rtlCol="0" anchor="ctr"/>
          <a:lstStyle/>
          <a:p>
            <a:pPr marL="0" indent="0">
              <a:buNone/>
            </a:pPr>
            <a:r>
              <a:rPr lang="en-US" sz="2700" b="1" dirty="0">
                <a:solidFill>
                  <a:srgbClr val="263640"/>
                </a:solidFill>
                <a:latin typeface="Cambria" pitchFamily="34" charset="0"/>
                <a:ea typeface="Cambria" pitchFamily="34" charset="-122"/>
                <a:cs typeface="Cambria" pitchFamily="34" charset="-120"/>
              </a:rPr>
              <a:t>El sello de empresa formadora</a:t>
            </a:r>
            <a:endParaRPr lang="en-US" sz="2700" dirty="0"/>
          </a:p>
        </p:txBody>
      </p:sp>
      <p:sp>
        <p:nvSpPr>
          <p:cNvPr id="3" name="Text 1"/>
          <p:cNvSpPr/>
          <p:nvPr/>
        </p:nvSpPr>
        <p:spPr>
          <a:xfrm>
            <a:off x="502920" y="841248"/>
            <a:ext cx="8138160" cy="329184"/>
          </a:xfrm>
          <a:prstGeom prst="rect">
            <a:avLst/>
          </a:prstGeom>
          <a:noFill/>
          <a:ln/>
        </p:spPr>
        <p:txBody>
          <a:bodyPr wrap="square" lIns="0" tIns="0" rIns="0" bIns="0" rtlCol="0" anchor="ctr"/>
          <a:lstStyle/>
          <a:p>
            <a:pPr marL="0" indent="0">
              <a:buNone/>
            </a:pPr>
            <a:r>
              <a:rPr lang="en-US" sz="1350" i="1" dirty="0">
                <a:solidFill>
                  <a:srgbClr val="5B6770"/>
                </a:solidFill>
                <a:latin typeface="Calibri" pitchFamily="34" charset="0"/>
                <a:ea typeface="Calibri" pitchFamily="34" charset="-122"/>
                <a:cs typeface="Calibri" pitchFamily="34" charset="-120"/>
              </a:rPr>
              <a:t>La ruta de escalamiento: distinguir a quienes forman con calidad de quienes solo reciben practicantes</a:t>
            </a:r>
            <a:endParaRPr lang="en-US" sz="1350" dirty="0"/>
          </a:p>
        </p:txBody>
      </p:sp>
      <p:sp>
        <p:nvSpPr>
          <p:cNvPr id="4" name="Shape 2"/>
          <p:cNvSpPr/>
          <p:nvPr/>
        </p:nvSpPr>
        <p:spPr>
          <a:xfrm>
            <a:off x="502920" y="1371600"/>
            <a:ext cx="3986784" cy="1078992"/>
          </a:xfrm>
          <a:prstGeom prst="roundRect">
            <a:avLst>
              <a:gd name="adj" fmla="val 5085"/>
            </a:avLst>
          </a:prstGeom>
          <a:solidFill>
            <a:srgbClr val="EEF2F3"/>
          </a:solidFill>
          <a:ln/>
        </p:spPr>
        <p:txBody>
          <a:bodyPr/>
          <a:lstStyle/>
          <a:p>
            <a:endParaRPr lang="es-ES_tradnl"/>
          </a:p>
        </p:txBody>
      </p:sp>
      <p:sp>
        <p:nvSpPr>
          <p:cNvPr id="5" name="Shape 3"/>
          <p:cNvSpPr/>
          <p:nvPr/>
        </p:nvSpPr>
        <p:spPr>
          <a:xfrm>
            <a:off x="649224" y="1517904"/>
            <a:ext cx="420624" cy="420624"/>
          </a:xfrm>
          <a:prstGeom prst="ellipse">
            <a:avLst/>
          </a:prstGeom>
          <a:solidFill>
            <a:srgbClr val="5E7A8A"/>
          </a:solidFill>
          <a:ln/>
        </p:spPr>
        <p:txBody>
          <a:bodyPr/>
          <a:lstStyle/>
          <a:p>
            <a:endParaRPr lang="es-ES_tradnl"/>
          </a:p>
        </p:txBody>
      </p:sp>
      <p:pic>
        <p:nvPicPr>
          <p:cNvPr id="6" name="Image 0" descr="preencoded.png"/>
          <p:cNvPicPr>
            <a:picLocks noChangeAspect="1"/>
          </p:cNvPicPr>
          <p:nvPr/>
        </p:nvPicPr>
        <p:blipFill>
          <a:blip r:embed="rId3"/>
          <a:stretch>
            <a:fillRect/>
          </a:stretch>
        </p:blipFill>
        <p:spPr>
          <a:xfrm>
            <a:off x="758586" y="1627266"/>
            <a:ext cx="201900" cy="201900"/>
          </a:xfrm>
          <a:prstGeom prst="rect">
            <a:avLst/>
          </a:prstGeom>
        </p:spPr>
      </p:pic>
      <p:sp>
        <p:nvSpPr>
          <p:cNvPr id="7" name="Text 4"/>
          <p:cNvSpPr/>
          <p:nvPr/>
        </p:nvSpPr>
        <p:spPr>
          <a:xfrm>
            <a:off x="1188720" y="1499616"/>
            <a:ext cx="3163824" cy="292608"/>
          </a:xfrm>
          <a:prstGeom prst="rect">
            <a:avLst/>
          </a:prstGeom>
          <a:noFill/>
          <a:ln/>
        </p:spPr>
        <p:txBody>
          <a:bodyPr wrap="square" lIns="0" tIns="0" rIns="0" bIns="0" rtlCol="0" anchor="ctr"/>
          <a:lstStyle/>
          <a:p>
            <a:pPr marL="0" indent="0">
              <a:buNone/>
            </a:pPr>
            <a:r>
              <a:rPr lang="en-US" sz="1250" b="1" dirty="0">
                <a:solidFill>
                  <a:srgbClr val="263640"/>
                </a:solidFill>
                <a:latin typeface="Calibri" pitchFamily="34" charset="0"/>
                <a:ea typeface="Calibri" pitchFamily="34" charset="-122"/>
                <a:cs typeface="Calibri" pitchFamily="34" charset="-120"/>
              </a:rPr>
              <a:t>Maestro guía capacitado</a:t>
            </a:r>
            <a:endParaRPr lang="en-US" sz="1250" dirty="0"/>
          </a:p>
        </p:txBody>
      </p:sp>
      <p:sp>
        <p:nvSpPr>
          <p:cNvPr id="8" name="Text 5"/>
          <p:cNvSpPr/>
          <p:nvPr/>
        </p:nvSpPr>
        <p:spPr>
          <a:xfrm>
            <a:off x="1188720" y="1792224"/>
            <a:ext cx="3163824" cy="594360"/>
          </a:xfrm>
          <a:prstGeom prst="rect">
            <a:avLst/>
          </a:prstGeom>
          <a:noFill/>
          <a:ln/>
        </p:spPr>
        <p:txBody>
          <a:bodyPr wrap="square" lIns="0" tIns="0" rIns="0" bIns="0" rtlCol="0" anchor="ctr"/>
          <a:lstStyle/>
          <a:p>
            <a:pPr marL="0" indent="0">
              <a:buNone/>
            </a:pPr>
            <a:r>
              <a:rPr lang="en-US" sz="1000" dirty="0">
                <a:solidFill>
                  <a:srgbClr val="5B6770"/>
                </a:solidFill>
                <a:latin typeface="Calibri" pitchFamily="34" charset="0"/>
                <a:ea typeface="Calibri" pitchFamily="34" charset="-122"/>
                <a:cs typeface="Calibri" pitchFamily="34" charset="-120"/>
              </a:rPr>
              <a:t>Programa nacional de formación de tutores, accesible a empresas de todo tamaño</a:t>
            </a:r>
            <a:endParaRPr lang="en-US" sz="1000" dirty="0"/>
          </a:p>
        </p:txBody>
      </p:sp>
      <p:sp>
        <p:nvSpPr>
          <p:cNvPr id="9" name="Shape 6"/>
          <p:cNvSpPr/>
          <p:nvPr/>
        </p:nvSpPr>
        <p:spPr>
          <a:xfrm>
            <a:off x="4672584" y="1371600"/>
            <a:ext cx="3986784" cy="1078992"/>
          </a:xfrm>
          <a:prstGeom prst="roundRect">
            <a:avLst>
              <a:gd name="adj" fmla="val 5085"/>
            </a:avLst>
          </a:prstGeom>
          <a:solidFill>
            <a:srgbClr val="EEF2F3"/>
          </a:solidFill>
          <a:ln/>
        </p:spPr>
        <p:txBody>
          <a:bodyPr/>
          <a:lstStyle/>
          <a:p>
            <a:endParaRPr lang="es-ES_tradnl"/>
          </a:p>
        </p:txBody>
      </p:sp>
      <p:sp>
        <p:nvSpPr>
          <p:cNvPr id="10" name="Shape 7"/>
          <p:cNvSpPr/>
          <p:nvPr/>
        </p:nvSpPr>
        <p:spPr>
          <a:xfrm>
            <a:off x="4818888" y="1517904"/>
            <a:ext cx="420624" cy="420624"/>
          </a:xfrm>
          <a:prstGeom prst="ellipse">
            <a:avLst/>
          </a:prstGeom>
          <a:solidFill>
            <a:srgbClr val="5E7A8A"/>
          </a:solidFill>
          <a:ln/>
        </p:spPr>
        <p:txBody>
          <a:bodyPr/>
          <a:lstStyle/>
          <a:p>
            <a:endParaRPr lang="es-ES_tradnl"/>
          </a:p>
        </p:txBody>
      </p:sp>
      <p:pic>
        <p:nvPicPr>
          <p:cNvPr id="11" name="Image 1" descr="preencoded.png"/>
          <p:cNvPicPr>
            <a:picLocks noChangeAspect="1"/>
          </p:cNvPicPr>
          <p:nvPr/>
        </p:nvPicPr>
        <p:blipFill>
          <a:blip r:embed="rId4"/>
          <a:stretch>
            <a:fillRect/>
          </a:stretch>
        </p:blipFill>
        <p:spPr>
          <a:xfrm>
            <a:off x="4928250" y="1627266"/>
            <a:ext cx="201900" cy="201900"/>
          </a:xfrm>
          <a:prstGeom prst="rect">
            <a:avLst/>
          </a:prstGeom>
        </p:spPr>
      </p:pic>
      <p:sp>
        <p:nvSpPr>
          <p:cNvPr id="12" name="Text 8"/>
          <p:cNvSpPr/>
          <p:nvPr/>
        </p:nvSpPr>
        <p:spPr>
          <a:xfrm>
            <a:off x="5358384" y="1499616"/>
            <a:ext cx="3163824" cy="292608"/>
          </a:xfrm>
          <a:prstGeom prst="rect">
            <a:avLst/>
          </a:prstGeom>
          <a:noFill/>
          <a:ln/>
        </p:spPr>
        <p:txBody>
          <a:bodyPr wrap="square" lIns="0" tIns="0" rIns="0" bIns="0" rtlCol="0" anchor="ctr"/>
          <a:lstStyle/>
          <a:p>
            <a:pPr marL="0" indent="0">
              <a:buNone/>
            </a:pPr>
            <a:r>
              <a:rPr lang="en-US" sz="1250" b="1" dirty="0">
                <a:solidFill>
                  <a:srgbClr val="263640"/>
                </a:solidFill>
                <a:latin typeface="Calibri" pitchFamily="34" charset="0"/>
                <a:ea typeface="Calibri" pitchFamily="34" charset="-122"/>
                <a:cs typeface="Calibri" pitchFamily="34" charset="-120"/>
              </a:rPr>
              <a:t>Plan formativo y evaluación</a:t>
            </a:r>
            <a:endParaRPr lang="en-US" sz="1250" dirty="0"/>
          </a:p>
        </p:txBody>
      </p:sp>
      <p:sp>
        <p:nvSpPr>
          <p:cNvPr id="13" name="Text 9"/>
          <p:cNvSpPr/>
          <p:nvPr/>
        </p:nvSpPr>
        <p:spPr>
          <a:xfrm>
            <a:off x="5358384" y="1792224"/>
            <a:ext cx="3163824" cy="594360"/>
          </a:xfrm>
          <a:prstGeom prst="rect">
            <a:avLst/>
          </a:prstGeom>
          <a:noFill/>
          <a:ln/>
        </p:spPr>
        <p:txBody>
          <a:bodyPr wrap="square" lIns="0" tIns="0" rIns="0" bIns="0" rtlCol="0" anchor="ctr"/>
          <a:lstStyle/>
          <a:p>
            <a:pPr marL="0" indent="0">
              <a:buNone/>
            </a:pPr>
            <a:r>
              <a:rPr lang="en-US" sz="1000" dirty="0">
                <a:solidFill>
                  <a:srgbClr val="5B6770"/>
                </a:solidFill>
                <a:latin typeface="Calibri" pitchFamily="34" charset="0"/>
                <a:ea typeface="Calibri" pitchFamily="34" charset="-122"/>
                <a:cs typeface="Calibri" pitchFamily="34" charset="-120"/>
              </a:rPr>
              <a:t>Rotación, seguridad, acompañamiento, registro de estudiantes y coordinación educativa</a:t>
            </a:r>
            <a:endParaRPr lang="en-US" sz="1000" dirty="0"/>
          </a:p>
        </p:txBody>
      </p:sp>
      <p:sp>
        <p:nvSpPr>
          <p:cNvPr id="14" name="Shape 10"/>
          <p:cNvSpPr/>
          <p:nvPr/>
        </p:nvSpPr>
        <p:spPr>
          <a:xfrm>
            <a:off x="502920" y="2578608"/>
            <a:ext cx="3986784" cy="1078992"/>
          </a:xfrm>
          <a:prstGeom prst="roundRect">
            <a:avLst>
              <a:gd name="adj" fmla="val 5085"/>
            </a:avLst>
          </a:prstGeom>
          <a:solidFill>
            <a:srgbClr val="EEF2F3"/>
          </a:solidFill>
          <a:ln/>
        </p:spPr>
        <p:txBody>
          <a:bodyPr/>
          <a:lstStyle/>
          <a:p>
            <a:endParaRPr lang="es-ES_tradnl"/>
          </a:p>
        </p:txBody>
      </p:sp>
      <p:sp>
        <p:nvSpPr>
          <p:cNvPr id="15" name="Shape 11"/>
          <p:cNvSpPr/>
          <p:nvPr/>
        </p:nvSpPr>
        <p:spPr>
          <a:xfrm>
            <a:off x="649224" y="2724912"/>
            <a:ext cx="420624" cy="420624"/>
          </a:xfrm>
          <a:prstGeom prst="ellipse">
            <a:avLst/>
          </a:prstGeom>
          <a:solidFill>
            <a:srgbClr val="5E7A8A"/>
          </a:solidFill>
          <a:ln/>
        </p:spPr>
        <p:txBody>
          <a:bodyPr/>
          <a:lstStyle/>
          <a:p>
            <a:endParaRPr lang="es-ES_tradnl"/>
          </a:p>
        </p:txBody>
      </p:sp>
      <p:pic>
        <p:nvPicPr>
          <p:cNvPr id="16" name="Image 2" descr="preencoded.png"/>
          <p:cNvPicPr>
            <a:picLocks noChangeAspect="1"/>
          </p:cNvPicPr>
          <p:nvPr/>
        </p:nvPicPr>
        <p:blipFill>
          <a:blip r:embed="rId5"/>
          <a:stretch>
            <a:fillRect/>
          </a:stretch>
        </p:blipFill>
        <p:spPr>
          <a:xfrm>
            <a:off x="758586" y="2834274"/>
            <a:ext cx="201900" cy="201900"/>
          </a:xfrm>
          <a:prstGeom prst="rect">
            <a:avLst/>
          </a:prstGeom>
        </p:spPr>
      </p:pic>
      <p:sp>
        <p:nvSpPr>
          <p:cNvPr id="17" name="Text 12"/>
          <p:cNvSpPr/>
          <p:nvPr/>
        </p:nvSpPr>
        <p:spPr>
          <a:xfrm>
            <a:off x="1188720" y="2706624"/>
            <a:ext cx="3163824" cy="292608"/>
          </a:xfrm>
          <a:prstGeom prst="rect">
            <a:avLst/>
          </a:prstGeom>
          <a:noFill/>
          <a:ln/>
        </p:spPr>
        <p:txBody>
          <a:bodyPr wrap="square" lIns="0" tIns="0" rIns="0" bIns="0" rtlCol="0" anchor="ctr"/>
          <a:lstStyle/>
          <a:p>
            <a:pPr marL="0" indent="0">
              <a:buNone/>
            </a:pPr>
            <a:r>
              <a:rPr lang="en-US" sz="1250" b="1" dirty="0">
                <a:solidFill>
                  <a:srgbClr val="263640"/>
                </a:solidFill>
                <a:latin typeface="Calibri" pitchFamily="34" charset="0"/>
                <a:ea typeface="Calibri" pitchFamily="34" charset="-122"/>
                <a:cs typeface="Calibri" pitchFamily="34" charset="-120"/>
              </a:rPr>
              <a:t>Certificación independiente</a:t>
            </a:r>
            <a:endParaRPr lang="en-US" sz="1250" dirty="0"/>
          </a:p>
        </p:txBody>
      </p:sp>
      <p:sp>
        <p:nvSpPr>
          <p:cNvPr id="18" name="Text 13"/>
          <p:cNvSpPr/>
          <p:nvPr/>
        </p:nvSpPr>
        <p:spPr>
          <a:xfrm>
            <a:off x="1188720" y="2999232"/>
            <a:ext cx="3163824" cy="594360"/>
          </a:xfrm>
          <a:prstGeom prst="rect">
            <a:avLst/>
          </a:prstGeom>
          <a:noFill/>
          <a:ln/>
        </p:spPr>
        <p:txBody>
          <a:bodyPr wrap="square" lIns="0" tIns="0" rIns="0" bIns="0" rtlCol="0" anchor="ctr"/>
          <a:lstStyle/>
          <a:p>
            <a:pPr marL="0" indent="0">
              <a:buNone/>
            </a:pPr>
            <a:r>
              <a:rPr lang="en-US" sz="1000" dirty="0">
                <a:solidFill>
                  <a:srgbClr val="5B6770"/>
                </a:solidFill>
                <a:latin typeface="Calibri" pitchFamily="34" charset="0"/>
                <a:ea typeface="Calibri" pitchFamily="34" charset="-122"/>
                <a:cs typeface="Calibri" pitchFamily="34" charset="-120"/>
              </a:rPr>
              <a:t>Separar la función formadora de la certificadora: certificaciones externas y sectoriales</a:t>
            </a:r>
            <a:endParaRPr lang="en-US" sz="1000" dirty="0"/>
          </a:p>
        </p:txBody>
      </p:sp>
      <p:sp>
        <p:nvSpPr>
          <p:cNvPr id="19" name="Shape 14"/>
          <p:cNvSpPr/>
          <p:nvPr/>
        </p:nvSpPr>
        <p:spPr>
          <a:xfrm>
            <a:off x="4672584" y="2578608"/>
            <a:ext cx="3986784" cy="1078992"/>
          </a:xfrm>
          <a:prstGeom prst="roundRect">
            <a:avLst>
              <a:gd name="adj" fmla="val 5085"/>
            </a:avLst>
          </a:prstGeom>
          <a:solidFill>
            <a:srgbClr val="EEF2F3"/>
          </a:solidFill>
          <a:ln/>
        </p:spPr>
        <p:txBody>
          <a:bodyPr/>
          <a:lstStyle/>
          <a:p>
            <a:endParaRPr lang="es-ES_tradnl"/>
          </a:p>
        </p:txBody>
      </p:sp>
      <p:sp>
        <p:nvSpPr>
          <p:cNvPr id="20" name="Shape 15"/>
          <p:cNvSpPr/>
          <p:nvPr/>
        </p:nvSpPr>
        <p:spPr>
          <a:xfrm>
            <a:off x="4818888" y="2724912"/>
            <a:ext cx="420624" cy="420624"/>
          </a:xfrm>
          <a:prstGeom prst="ellipse">
            <a:avLst/>
          </a:prstGeom>
          <a:solidFill>
            <a:srgbClr val="5E7A8A"/>
          </a:solidFill>
          <a:ln/>
        </p:spPr>
        <p:txBody>
          <a:bodyPr/>
          <a:lstStyle/>
          <a:p>
            <a:endParaRPr lang="es-ES_tradnl"/>
          </a:p>
        </p:txBody>
      </p:sp>
      <p:pic>
        <p:nvPicPr>
          <p:cNvPr id="21" name="Image 3" descr="preencoded.png"/>
          <p:cNvPicPr>
            <a:picLocks noChangeAspect="1"/>
          </p:cNvPicPr>
          <p:nvPr/>
        </p:nvPicPr>
        <p:blipFill>
          <a:blip r:embed="rId6"/>
          <a:stretch>
            <a:fillRect/>
          </a:stretch>
        </p:blipFill>
        <p:spPr>
          <a:xfrm>
            <a:off x="4928250" y="2834274"/>
            <a:ext cx="201900" cy="201900"/>
          </a:xfrm>
          <a:prstGeom prst="rect">
            <a:avLst/>
          </a:prstGeom>
        </p:spPr>
      </p:pic>
      <p:sp>
        <p:nvSpPr>
          <p:cNvPr id="22" name="Text 16"/>
          <p:cNvSpPr/>
          <p:nvPr/>
        </p:nvSpPr>
        <p:spPr>
          <a:xfrm>
            <a:off x="5358384" y="2706624"/>
            <a:ext cx="3163824" cy="292608"/>
          </a:xfrm>
          <a:prstGeom prst="rect">
            <a:avLst/>
          </a:prstGeom>
          <a:noFill/>
          <a:ln/>
        </p:spPr>
        <p:txBody>
          <a:bodyPr wrap="square" lIns="0" tIns="0" rIns="0" bIns="0" rtlCol="0" anchor="ctr"/>
          <a:lstStyle/>
          <a:p>
            <a:pPr marL="0" indent="0">
              <a:buNone/>
            </a:pPr>
            <a:r>
              <a:rPr lang="en-US" sz="1250" b="1" dirty="0">
                <a:solidFill>
                  <a:srgbClr val="263640"/>
                </a:solidFill>
                <a:latin typeface="Calibri" pitchFamily="34" charset="0"/>
                <a:ea typeface="Calibri" pitchFamily="34" charset="-122"/>
                <a:cs typeface="Calibri" pitchFamily="34" charset="-120"/>
              </a:rPr>
              <a:t>Ventanilla única dual</a:t>
            </a:r>
            <a:endParaRPr lang="en-US" sz="1250" dirty="0"/>
          </a:p>
        </p:txBody>
      </p:sp>
      <p:sp>
        <p:nvSpPr>
          <p:cNvPr id="23" name="Text 17"/>
          <p:cNvSpPr/>
          <p:nvPr/>
        </p:nvSpPr>
        <p:spPr>
          <a:xfrm>
            <a:off x="5358384" y="2999232"/>
            <a:ext cx="3163824" cy="594360"/>
          </a:xfrm>
          <a:prstGeom prst="rect">
            <a:avLst/>
          </a:prstGeom>
          <a:noFill/>
          <a:ln/>
        </p:spPr>
        <p:txBody>
          <a:bodyPr wrap="square" lIns="0" tIns="0" rIns="0" bIns="0" rtlCol="0" anchor="ctr"/>
          <a:lstStyle/>
          <a:p>
            <a:pPr marL="0" indent="0">
              <a:buNone/>
            </a:pPr>
            <a:r>
              <a:rPr lang="en-US" sz="1000" dirty="0">
                <a:solidFill>
                  <a:srgbClr val="5B6770"/>
                </a:solidFill>
                <a:latin typeface="Calibri" pitchFamily="34" charset="0"/>
                <a:ea typeface="Calibri" pitchFamily="34" charset="-122"/>
                <a:cs typeface="Calibri" pitchFamily="34" charset="-120"/>
              </a:rPr>
              <a:t>Plataforma público-privada de información, registro, conexión y seguimiento</a:t>
            </a:r>
            <a:endParaRPr lang="en-US" sz="1000" dirty="0"/>
          </a:p>
        </p:txBody>
      </p:sp>
      <p:sp>
        <p:nvSpPr>
          <p:cNvPr id="24" name="Shape 18"/>
          <p:cNvSpPr/>
          <p:nvPr/>
        </p:nvSpPr>
        <p:spPr>
          <a:xfrm>
            <a:off x="502920" y="4069080"/>
            <a:ext cx="1170432" cy="502920"/>
          </a:xfrm>
          <a:prstGeom prst="roundRect">
            <a:avLst>
              <a:gd name="adj" fmla="val 14545"/>
            </a:avLst>
          </a:prstGeom>
          <a:solidFill>
            <a:srgbClr val="263640"/>
          </a:solidFill>
          <a:ln/>
        </p:spPr>
        <p:txBody>
          <a:bodyPr/>
          <a:lstStyle/>
          <a:p>
            <a:endParaRPr lang="es-ES_tradnl"/>
          </a:p>
        </p:txBody>
      </p:sp>
      <p:sp>
        <p:nvSpPr>
          <p:cNvPr id="25" name="Text 19"/>
          <p:cNvSpPr/>
          <p:nvPr/>
        </p:nvSpPr>
        <p:spPr>
          <a:xfrm>
            <a:off x="502920" y="4069080"/>
            <a:ext cx="1170432" cy="5029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Estándares</a:t>
            </a:r>
            <a:endParaRPr lang="en-US" sz="1100" dirty="0"/>
          </a:p>
        </p:txBody>
      </p:sp>
      <p:sp>
        <p:nvSpPr>
          <p:cNvPr id="26" name="Text 20"/>
          <p:cNvSpPr/>
          <p:nvPr/>
        </p:nvSpPr>
        <p:spPr>
          <a:xfrm>
            <a:off x="1655064" y="4069080"/>
            <a:ext cx="246888" cy="502920"/>
          </a:xfrm>
          <a:prstGeom prst="rect">
            <a:avLst/>
          </a:prstGeom>
          <a:noFill/>
          <a:ln/>
        </p:spPr>
        <p:txBody>
          <a:bodyPr wrap="square" lIns="0" tIns="0" rIns="0" bIns="0" rtlCol="0" anchor="ctr"/>
          <a:lstStyle/>
          <a:p>
            <a:pPr marL="0" indent="0" algn="ctr">
              <a:buNone/>
            </a:pPr>
            <a:r>
              <a:rPr lang="en-US" sz="1300" b="1" dirty="0">
                <a:solidFill>
                  <a:srgbClr val="5B6770"/>
                </a:solidFill>
                <a:latin typeface="Calibri" pitchFamily="34" charset="0"/>
                <a:ea typeface="Calibri" pitchFamily="34" charset="-122"/>
                <a:cs typeface="Calibri" pitchFamily="34" charset="-120"/>
              </a:rPr>
              <a:t>→</a:t>
            </a:r>
            <a:endParaRPr lang="en-US" sz="1300" dirty="0"/>
          </a:p>
        </p:txBody>
      </p:sp>
      <p:sp>
        <p:nvSpPr>
          <p:cNvPr id="27" name="Shape 21"/>
          <p:cNvSpPr/>
          <p:nvPr/>
        </p:nvSpPr>
        <p:spPr>
          <a:xfrm>
            <a:off x="1865376" y="4069080"/>
            <a:ext cx="1170432" cy="502920"/>
          </a:xfrm>
          <a:prstGeom prst="roundRect">
            <a:avLst>
              <a:gd name="adj" fmla="val 14545"/>
            </a:avLst>
          </a:prstGeom>
          <a:solidFill>
            <a:srgbClr val="263640"/>
          </a:solidFill>
          <a:ln/>
        </p:spPr>
        <p:txBody>
          <a:bodyPr/>
          <a:lstStyle/>
          <a:p>
            <a:endParaRPr lang="es-ES_tradnl"/>
          </a:p>
        </p:txBody>
      </p:sp>
      <p:sp>
        <p:nvSpPr>
          <p:cNvPr id="28" name="Text 22"/>
          <p:cNvSpPr/>
          <p:nvPr/>
        </p:nvSpPr>
        <p:spPr>
          <a:xfrm>
            <a:off x="1865376" y="4069080"/>
            <a:ext cx="1170432" cy="5029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Sello</a:t>
            </a:r>
            <a:endParaRPr lang="en-US" sz="1100" dirty="0"/>
          </a:p>
        </p:txBody>
      </p:sp>
      <p:sp>
        <p:nvSpPr>
          <p:cNvPr id="29" name="Text 23"/>
          <p:cNvSpPr/>
          <p:nvPr/>
        </p:nvSpPr>
        <p:spPr>
          <a:xfrm>
            <a:off x="3017520" y="4069080"/>
            <a:ext cx="246888" cy="502920"/>
          </a:xfrm>
          <a:prstGeom prst="rect">
            <a:avLst/>
          </a:prstGeom>
          <a:noFill/>
          <a:ln/>
        </p:spPr>
        <p:txBody>
          <a:bodyPr wrap="square" lIns="0" tIns="0" rIns="0" bIns="0" rtlCol="0" anchor="ctr"/>
          <a:lstStyle/>
          <a:p>
            <a:pPr marL="0" indent="0" algn="ctr">
              <a:buNone/>
            </a:pPr>
            <a:r>
              <a:rPr lang="en-US" sz="1300" b="1" dirty="0">
                <a:solidFill>
                  <a:srgbClr val="5B6770"/>
                </a:solidFill>
                <a:latin typeface="Calibri" pitchFamily="34" charset="0"/>
                <a:ea typeface="Calibri" pitchFamily="34" charset="-122"/>
                <a:cs typeface="Calibri" pitchFamily="34" charset="-120"/>
              </a:rPr>
              <a:t>→</a:t>
            </a:r>
            <a:endParaRPr lang="en-US" sz="1300" dirty="0"/>
          </a:p>
        </p:txBody>
      </p:sp>
      <p:sp>
        <p:nvSpPr>
          <p:cNvPr id="30" name="Shape 24"/>
          <p:cNvSpPr/>
          <p:nvPr/>
        </p:nvSpPr>
        <p:spPr>
          <a:xfrm>
            <a:off x="3227832" y="4069080"/>
            <a:ext cx="1170432" cy="502920"/>
          </a:xfrm>
          <a:prstGeom prst="roundRect">
            <a:avLst>
              <a:gd name="adj" fmla="val 14545"/>
            </a:avLst>
          </a:prstGeom>
          <a:solidFill>
            <a:srgbClr val="263640"/>
          </a:solidFill>
          <a:ln/>
        </p:spPr>
        <p:txBody>
          <a:bodyPr/>
          <a:lstStyle/>
          <a:p>
            <a:endParaRPr lang="es-ES_tradnl"/>
          </a:p>
        </p:txBody>
      </p:sp>
      <p:sp>
        <p:nvSpPr>
          <p:cNvPr id="31" name="Text 25"/>
          <p:cNvSpPr/>
          <p:nvPr/>
        </p:nvSpPr>
        <p:spPr>
          <a:xfrm>
            <a:off x="3227832" y="4069080"/>
            <a:ext cx="1170432" cy="5029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Certificación</a:t>
            </a:r>
            <a:endParaRPr lang="en-US" sz="1100" dirty="0"/>
          </a:p>
        </p:txBody>
      </p:sp>
      <p:sp>
        <p:nvSpPr>
          <p:cNvPr id="32" name="Text 26"/>
          <p:cNvSpPr/>
          <p:nvPr/>
        </p:nvSpPr>
        <p:spPr>
          <a:xfrm>
            <a:off x="4379976" y="4069080"/>
            <a:ext cx="246888" cy="502920"/>
          </a:xfrm>
          <a:prstGeom prst="rect">
            <a:avLst/>
          </a:prstGeom>
          <a:noFill/>
          <a:ln/>
        </p:spPr>
        <p:txBody>
          <a:bodyPr wrap="square" lIns="0" tIns="0" rIns="0" bIns="0" rtlCol="0" anchor="ctr"/>
          <a:lstStyle/>
          <a:p>
            <a:pPr marL="0" indent="0" algn="ctr">
              <a:buNone/>
            </a:pPr>
            <a:r>
              <a:rPr lang="en-US" sz="1300" b="1" dirty="0">
                <a:solidFill>
                  <a:srgbClr val="5B6770"/>
                </a:solidFill>
                <a:latin typeface="Calibri" pitchFamily="34" charset="0"/>
                <a:ea typeface="Calibri" pitchFamily="34" charset="-122"/>
                <a:cs typeface="Calibri" pitchFamily="34" charset="-120"/>
              </a:rPr>
              <a:t>→</a:t>
            </a:r>
            <a:endParaRPr lang="en-US" sz="1300" dirty="0"/>
          </a:p>
        </p:txBody>
      </p:sp>
      <p:sp>
        <p:nvSpPr>
          <p:cNvPr id="33" name="Shape 27"/>
          <p:cNvSpPr/>
          <p:nvPr/>
        </p:nvSpPr>
        <p:spPr>
          <a:xfrm>
            <a:off x="4590288" y="4069080"/>
            <a:ext cx="1170432" cy="502920"/>
          </a:xfrm>
          <a:prstGeom prst="roundRect">
            <a:avLst>
              <a:gd name="adj" fmla="val 14545"/>
            </a:avLst>
          </a:prstGeom>
          <a:solidFill>
            <a:srgbClr val="263640"/>
          </a:solidFill>
          <a:ln/>
        </p:spPr>
        <p:txBody>
          <a:bodyPr/>
          <a:lstStyle/>
          <a:p>
            <a:endParaRPr lang="es-ES_tradnl"/>
          </a:p>
        </p:txBody>
      </p:sp>
      <p:sp>
        <p:nvSpPr>
          <p:cNvPr id="34" name="Text 28"/>
          <p:cNvSpPr/>
          <p:nvPr/>
        </p:nvSpPr>
        <p:spPr>
          <a:xfrm>
            <a:off x="4590288" y="4069080"/>
            <a:ext cx="1170432" cy="5029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Confianza</a:t>
            </a:r>
            <a:endParaRPr lang="en-US" sz="1100" dirty="0"/>
          </a:p>
        </p:txBody>
      </p:sp>
      <p:sp>
        <p:nvSpPr>
          <p:cNvPr id="35" name="Text 29"/>
          <p:cNvSpPr/>
          <p:nvPr/>
        </p:nvSpPr>
        <p:spPr>
          <a:xfrm>
            <a:off x="5742432" y="4069080"/>
            <a:ext cx="246888" cy="502920"/>
          </a:xfrm>
          <a:prstGeom prst="rect">
            <a:avLst/>
          </a:prstGeom>
          <a:noFill/>
          <a:ln/>
        </p:spPr>
        <p:txBody>
          <a:bodyPr wrap="square" lIns="0" tIns="0" rIns="0" bIns="0" rtlCol="0" anchor="ctr"/>
          <a:lstStyle/>
          <a:p>
            <a:pPr marL="0" indent="0" algn="ctr">
              <a:buNone/>
            </a:pPr>
            <a:r>
              <a:rPr lang="en-US" sz="1300" b="1" dirty="0">
                <a:solidFill>
                  <a:srgbClr val="5B6770"/>
                </a:solidFill>
                <a:latin typeface="Calibri" pitchFamily="34" charset="0"/>
                <a:ea typeface="Calibri" pitchFamily="34" charset="-122"/>
                <a:cs typeface="Calibri" pitchFamily="34" charset="-120"/>
              </a:rPr>
              <a:t>→</a:t>
            </a:r>
            <a:endParaRPr lang="en-US" sz="1300" dirty="0"/>
          </a:p>
        </p:txBody>
      </p:sp>
      <p:sp>
        <p:nvSpPr>
          <p:cNvPr id="36" name="Shape 30"/>
          <p:cNvSpPr/>
          <p:nvPr/>
        </p:nvSpPr>
        <p:spPr>
          <a:xfrm>
            <a:off x="5952744" y="4069080"/>
            <a:ext cx="1170432" cy="502920"/>
          </a:xfrm>
          <a:prstGeom prst="roundRect">
            <a:avLst>
              <a:gd name="adj" fmla="val 14545"/>
            </a:avLst>
          </a:prstGeom>
          <a:solidFill>
            <a:srgbClr val="263640"/>
          </a:solidFill>
          <a:ln/>
        </p:spPr>
        <p:txBody>
          <a:bodyPr/>
          <a:lstStyle/>
          <a:p>
            <a:endParaRPr lang="es-ES_tradnl"/>
          </a:p>
        </p:txBody>
      </p:sp>
      <p:sp>
        <p:nvSpPr>
          <p:cNvPr id="37" name="Text 31"/>
          <p:cNvSpPr/>
          <p:nvPr/>
        </p:nvSpPr>
        <p:spPr>
          <a:xfrm>
            <a:off x="5952744" y="4069080"/>
            <a:ext cx="1170432" cy="5029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Escala</a:t>
            </a:r>
            <a:endParaRPr lang="en-US" sz="1100" dirty="0"/>
          </a:p>
        </p:txBody>
      </p:sp>
      <p:sp>
        <p:nvSpPr>
          <p:cNvPr id="38" name="Text 32"/>
          <p:cNvSpPr/>
          <p:nvPr/>
        </p:nvSpPr>
        <p:spPr>
          <a:xfrm>
            <a:off x="7104888" y="4069080"/>
            <a:ext cx="246888" cy="502920"/>
          </a:xfrm>
          <a:prstGeom prst="rect">
            <a:avLst/>
          </a:prstGeom>
          <a:noFill/>
          <a:ln/>
        </p:spPr>
        <p:txBody>
          <a:bodyPr wrap="square" lIns="0" tIns="0" rIns="0" bIns="0" rtlCol="0" anchor="ctr"/>
          <a:lstStyle/>
          <a:p>
            <a:pPr marL="0" indent="0" algn="ctr">
              <a:buNone/>
            </a:pPr>
            <a:r>
              <a:rPr lang="en-US" sz="1300" b="1" dirty="0">
                <a:solidFill>
                  <a:srgbClr val="5B6770"/>
                </a:solidFill>
                <a:latin typeface="Calibri" pitchFamily="34" charset="0"/>
                <a:ea typeface="Calibri" pitchFamily="34" charset="-122"/>
                <a:cs typeface="Calibri" pitchFamily="34" charset="-120"/>
              </a:rPr>
              <a:t>→</a:t>
            </a:r>
            <a:endParaRPr lang="en-US" sz="1300" dirty="0"/>
          </a:p>
        </p:txBody>
      </p:sp>
      <p:sp>
        <p:nvSpPr>
          <p:cNvPr id="39" name="Shape 33"/>
          <p:cNvSpPr/>
          <p:nvPr/>
        </p:nvSpPr>
        <p:spPr>
          <a:xfrm>
            <a:off x="7315200" y="4069080"/>
            <a:ext cx="1170432" cy="502920"/>
          </a:xfrm>
          <a:prstGeom prst="roundRect">
            <a:avLst>
              <a:gd name="adj" fmla="val 14545"/>
            </a:avLst>
          </a:prstGeom>
          <a:solidFill>
            <a:srgbClr val="B05A2E"/>
          </a:solidFill>
          <a:ln/>
        </p:spPr>
        <p:txBody>
          <a:bodyPr/>
          <a:lstStyle/>
          <a:p>
            <a:endParaRPr lang="es-ES_tradnl"/>
          </a:p>
        </p:txBody>
      </p:sp>
      <p:sp>
        <p:nvSpPr>
          <p:cNvPr id="40" name="Text 34"/>
          <p:cNvSpPr/>
          <p:nvPr/>
        </p:nvSpPr>
        <p:spPr>
          <a:xfrm>
            <a:off x="7315200" y="4069080"/>
            <a:ext cx="1170432" cy="5029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Legislación</a:t>
            </a:r>
            <a:endParaRPr lang="en-US" sz="1100" dirty="0"/>
          </a:p>
        </p:txBody>
      </p:sp>
      <p:sp>
        <p:nvSpPr>
          <p:cNvPr id="41" name="Text 35"/>
          <p:cNvSpPr/>
          <p:nvPr/>
        </p:nvSpPr>
        <p:spPr>
          <a:xfrm>
            <a:off x="502920" y="4681728"/>
            <a:ext cx="8138160" cy="320040"/>
          </a:xfrm>
          <a:prstGeom prst="rect">
            <a:avLst/>
          </a:prstGeom>
          <a:noFill/>
          <a:ln/>
        </p:spPr>
        <p:txBody>
          <a:bodyPr wrap="square" lIns="0" tIns="0" rIns="0" bIns="0" rtlCol="0" anchor="ctr"/>
          <a:lstStyle/>
          <a:p>
            <a:pPr marL="0" indent="0">
              <a:buNone/>
            </a:pPr>
            <a:r>
              <a:rPr lang="en-US" sz="1150" i="1" dirty="0">
                <a:solidFill>
                  <a:srgbClr val="5B6770"/>
                </a:solidFill>
                <a:latin typeface="Calibri" pitchFamily="34" charset="0"/>
                <a:ea typeface="Calibri" pitchFamily="34" charset="-122"/>
                <a:cs typeface="Calibri" pitchFamily="34" charset="-120"/>
              </a:rPr>
              <a:t>La secuencia parte con pilotos sectoriales: no hay que esperar una reforma legal completa.</a:t>
            </a:r>
            <a:endParaRPr lang="en-US" sz="11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566928"/>
          </a:xfrm>
          <a:prstGeom prst="rect">
            <a:avLst/>
          </a:prstGeom>
          <a:noFill/>
          <a:ln/>
        </p:spPr>
        <p:txBody>
          <a:bodyPr wrap="square" lIns="0" tIns="0" rIns="0" bIns="0" rtlCol="0" anchor="ctr"/>
          <a:lstStyle/>
          <a:p>
            <a:pPr marL="0" indent="0">
              <a:buNone/>
            </a:pPr>
            <a:r>
              <a:rPr lang="en-US" sz="2700" b="1" dirty="0">
                <a:solidFill>
                  <a:srgbClr val="263640"/>
                </a:solidFill>
                <a:latin typeface="Cambria" pitchFamily="34" charset="0"/>
                <a:ea typeface="Cambria" pitchFamily="34" charset="-122"/>
                <a:cs typeface="Cambria" pitchFamily="34" charset="-120"/>
              </a:rPr>
              <a:t>El mercado no coordina lo que no ve</a:t>
            </a:r>
            <a:endParaRPr lang="en-US" sz="2700" dirty="0"/>
          </a:p>
        </p:txBody>
      </p:sp>
      <p:sp>
        <p:nvSpPr>
          <p:cNvPr id="3" name="Text 1"/>
          <p:cNvSpPr/>
          <p:nvPr/>
        </p:nvSpPr>
        <p:spPr>
          <a:xfrm>
            <a:off x="502920" y="841248"/>
            <a:ext cx="8138160" cy="329184"/>
          </a:xfrm>
          <a:prstGeom prst="rect">
            <a:avLst/>
          </a:prstGeom>
          <a:noFill/>
          <a:ln/>
        </p:spPr>
        <p:txBody>
          <a:bodyPr wrap="square" lIns="0" tIns="0" rIns="0" bIns="0" rtlCol="0" anchor="ctr"/>
          <a:lstStyle/>
          <a:p>
            <a:pPr marL="0" indent="0">
              <a:buNone/>
            </a:pPr>
            <a:r>
              <a:rPr lang="en-US" sz="1350" i="1" dirty="0">
                <a:solidFill>
                  <a:srgbClr val="5B6770"/>
                </a:solidFill>
                <a:latin typeface="Calibri" pitchFamily="34" charset="0"/>
                <a:ea typeface="Calibri" pitchFamily="34" charset="-122"/>
                <a:cs typeface="Calibri" pitchFamily="34" charset="-120"/>
              </a:rPr>
              <a:t>Cerrar las asimetrías de información entre pymes, instituciones educativas y grandes empresas</a:t>
            </a:r>
            <a:endParaRPr lang="en-US" sz="1350" dirty="0"/>
          </a:p>
        </p:txBody>
      </p:sp>
      <p:sp>
        <p:nvSpPr>
          <p:cNvPr id="4" name="Shape 2"/>
          <p:cNvSpPr/>
          <p:nvPr/>
        </p:nvSpPr>
        <p:spPr>
          <a:xfrm>
            <a:off x="502920" y="1417320"/>
            <a:ext cx="512064" cy="512064"/>
          </a:xfrm>
          <a:prstGeom prst="ellipse">
            <a:avLst/>
          </a:prstGeom>
          <a:solidFill>
            <a:srgbClr val="5E7A8A"/>
          </a:solidFill>
          <a:ln/>
        </p:spPr>
        <p:txBody>
          <a:bodyPr/>
          <a:lstStyle/>
          <a:p>
            <a:endParaRPr lang="es-ES_tradnl"/>
          </a:p>
        </p:txBody>
      </p:sp>
      <p:pic>
        <p:nvPicPr>
          <p:cNvPr id="5" name="Image 0" descr="preencoded.png"/>
          <p:cNvPicPr>
            <a:picLocks noChangeAspect="1"/>
          </p:cNvPicPr>
          <p:nvPr/>
        </p:nvPicPr>
        <p:blipFill>
          <a:blip r:embed="rId3"/>
          <a:stretch>
            <a:fillRect/>
          </a:stretch>
        </p:blipFill>
        <p:spPr>
          <a:xfrm>
            <a:off x="636057" y="1550457"/>
            <a:ext cx="245791" cy="245791"/>
          </a:xfrm>
          <a:prstGeom prst="rect">
            <a:avLst/>
          </a:prstGeom>
        </p:spPr>
      </p:pic>
      <p:sp>
        <p:nvSpPr>
          <p:cNvPr id="6" name="Text 3"/>
          <p:cNvSpPr/>
          <p:nvPr/>
        </p:nvSpPr>
        <p:spPr>
          <a:xfrm>
            <a:off x="1234440" y="1371600"/>
            <a:ext cx="7406640" cy="292608"/>
          </a:xfrm>
          <a:prstGeom prst="rect">
            <a:avLst/>
          </a:prstGeom>
          <a:noFill/>
          <a:ln/>
        </p:spPr>
        <p:txBody>
          <a:bodyPr wrap="square" lIns="0" tIns="0" rIns="0" bIns="0" rtlCol="0" anchor="ctr"/>
          <a:lstStyle/>
          <a:p>
            <a:pPr marL="0" indent="0">
              <a:buNone/>
            </a:pPr>
            <a:r>
              <a:rPr lang="en-US" sz="1400" b="1" dirty="0">
                <a:solidFill>
                  <a:srgbClr val="263640"/>
                </a:solidFill>
                <a:latin typeface="Calibri" pitchFamily="34" charset="0"/>
                <a:ea typeface="Calibri" pitchFamily="34" charset="-122"/>
                <a:cs typeface="Calibri" pitchFamily="34" charset="-120"/>
              </a:rPr>
              <a:t>Plataformas de demanda futura</a:t>
            </a:r>
            <a:endParaRPr lang="en-US" sz="1400" dirty="0"/>
          </a:p>
        </p:txBody>
      </p:sp>
      <p:sp>
        <p:nvSpPr>
          <p:cNvPr id="7" name="Text 4"/>
          <p:cNvSpPr/>
          <p:nvPr/>
        </p:nvSpPr>
        <p:spPr>
          <a:xfrm>
            <a:off x="1234440" y="1673352"/>
            <a:ext cx="7406640" cy="685800"/>
          </a:xfrm>
          <a:prstGeom prst="rect">
            <a:avLst/>
          </a:prstGeom>
          <a:noFill/>
          <a:ln/>
        </p:spPr>
        <p:txBody>
          <a:bodyPr wrap="square" lIns="0" tIns="0" rIns="0" bIns="0" rtlCol="0" anchor="ctr"/>
          <a:lstStyle/>
          <a:p>
            <a:pPr marL="0" indent="0">
              <a:buNone/>
            </a:pPr>
            <a:r>
              <a:rPr lang="en-US" sz="1150" dirty="0">
                <a:solidFill>
                  <a:srgbClr val="5B6770"/>
                </a:solidFill>
                <a:latin typeface="Calibri" pitchFamily="34" charset="0"/>
                <a:ea typeface="Calibri" pitchFamily="34" charset="-122"/>
                <a:cs typeface="Calibri" pitchFamily="34" charset="-120"/>
              </a:rPr>
              <a:t>Las grandes empresas transparentan sus necesidades proyectadas de bienes, servicios y competencias, al estilo de la ICN australiana. Las pymes anticipan inversiones; las instituciones educativas ajustan trayectorias.</a:t>
            </a:r>
            <a:endParaRPr lang="en-US" sz="1150" dirty="0"/>
          </a:p>
        </p:txBody>
      </p:sp>
      <p:sp>
        <p:nvSpPr>
          <p:cNvPr id="8" name="Shape 5"/>
          <p:cNvSpPr/>
          <p:nvPr/>
        </p:nvSpPr>
        <p:spPr>
          <a:xfrm>
            <a:off x="502920" y="2560320"/>
            <a:ext cx="512064" cy="512064"/>
          </a:xfrm>
          <a:prstGeom prst="ellipse">
            <a:avLst/>
          </a:prstGeom>
          <a:solidFill>
            <a:srgbClr val="5E7A8A"/>
          </a:solidFill>
          <a:ln/>
        </p:spPr>
        <p:txBody>
          <a:bodyPr/>
          <a:lstStyle/>
          <a:p>
            <a:endParaRPr lang="es-ES_tradnl"/>
          </a:p>
        </p:txBody>
      </p:sp>
      <p:pic>
        <p:nvPicPr>
          <p:cNvPr id="9" name="Image 1" descr="preencoded.png"/>
          <p:cNvPicPr>
            <a:picLocks noChangeAspect="1"/>
          </p:cNvPicPr>
          <p:nvPr/>
        </p:nvPicPr>
        <p:blipFill>
          <a:blip r:embed="rId4"/>
          <a:stretch>
            <a:fillRect/>
          </a:stretch>
        </p:blipFill>
        <p:spPr>
          <a:xfrm>
            <a:off x="636057" y="2693457"/>
            <a:ext cx="245791" cy="245791"/>
          </a:xfrm>
          <a:prstGeom prst="rect">
            <a:avLst/>
          </a:prstGeom>
        </p:spPr>
      </p:pic>
      <p:sp>
        <p:nvSpPr>
          <p:cNvPr id="10" name="Text 6"/>
          <p:cNvSpPr/>
          <p:nvPr/>
        </p:nvSpPr>
        <p:spPr>
          <a:xfrm>
            <a:off x="1234440" y="2514600"/>
            <a:ext cx="7406640" cy="292608"/>
          </a:xfrm>
          <a:prstGeom prst="rect">
            <a:avLst/>
          </a:prstGeom>
          <a:noFill/>
          <a:ln/>
        </p:spPr>
        <p:txBody>
          <a:bodyPr wrap="square" lIns="0" tIns="0" rIns="0" bIns="0" rtlCol="0" anchor="ctr"/>
          <a:lstStyle/>
          <a:p>
            <a:pPr marL="0" indent="0">
              <a:buNone/>
            </a:pPr>
            <a:r>
              <a:rPr lang="en-US" sz="1400" b="1" dirty="0">
                <a:solidFill>
                  <a:srgbClr val="263640"/>
                </a:solidFill>
                <a:latin typeface="Calibri" pitchFamily="34" charset="0"/>
                <a:ea typeface="Calibri" pitchFamily="34" charset="-122"/>
                <a:cs typeface="Calibri" pitchFamily="34" charset="-120"/>
              </a:rPr>
              <a:t>Ventanilla única como hub de información</a:t>
            </a:r>
            <a:endParaRPr lang="en-US" sz="1400" dirty="0"/>
          </a:p>
        </p:txBody>
      </p:sp>
      <p:sp>
        <p:nvSpPr>
          <p:cNvPr id="11" name="Text 7"/>
          <p:cNvSpPr/>
          <p:nvPr/>
        </p:nvSpPr>
        <p:spPr>
          <a:xfrm>
            <a:off x="1234440" y="2816352"/>
            <a:ext cx="7406640" cy="685800"/>
          </a:xfrm>
          <a:prstGeom prst="rect">
            <a:avLst/>
          </a:prstGeom>
          <a:noFill/>
          <a:ln/>
        </p:spPr>
        <p:txBody>
          <a:bodyPr wrap="square" lIns="0" tIns="0" rIns="0" bIns="0" rtlCol="0" anchor="ctr"/>
          <a:lstStyle/>
          <a:p>
            <a:pPr marL="0" indent="0">
              <a:buNone/>
            </a:pPr>
            <a:r>
              <a:rPr lang="en-US" sz="1150" dirty="0">
                <a:solidFill>
                  <a:srgbClr val="5B6770"/>
                </a:solidFill>
                <a:latin typeface="Calibri" pitchFamily="34" charset="0"/>
                <a:ea typeface="Calibri" pitchFamily="34" charset="-122"/>
                <a:cs typeface="Calibri" pitchFamily="34" charset="-120"/>
              </a:rPr>
              <a:t>Instrumentos disponibles, empresas formadoras, programas activos e indicadores de resultado en un solo punto, reduciendo costos de búsqueda para todo el sistema.</a:t>
            </a:r>
            <a:endParaRPr lang="en-US" sz="1150" dirty="0"/>
          </a:p>
        </p:txBody>
      </p:sp>
      <p:sp>
        <p:nvSpPr>
          <p:cNvPr id="12" name="Shape 8"/>
          <p:cNvSpPr/>
          <p:nvPr/>
        </p:nvSpPr>
        <p:spPr>
          <a:xfrm>
            <a:off x="502920" y="3703320"/>
            <a:ext cx="512064" cy="512064"/>
          </a:xfrm>
          <a:prstGeom prst="ellipse">
            <a:avLst/>
          </a:prstGeom>
          <a:solidFill>
            <a:srgbClr val="5E7A8A"/>
          </a:solidFill>
          <a:ln/>
        </p:spPr>
        <p:txBody>
          <a:bodyPr/>
          <a:lstStyle/>
          <a:p>
            <a:endParaRPr lang="es-ES_tradnl"/>
          </a:p>
        </p:txBody>
      </p:sp>
      <p:pic>
        <p:nvPicPr>
          <p:cNvPr id="13" name="Image 2" descr="preencoded.png"/>
          <p:cNvPicPr>
            <a:picLocks noChangeAspect="1"/>
          </p:cNvPicPr>
          <p:nvPr/>
        </p:nvPicPr>
        <p:blipFill>
          <a:blip r:embed="rId5"/>
          <a:stretch>
            <a:fillRect/>
          </a:stretch>
        </p:blipFill>
        <p:spPr>
          <a:xfrm>
            <a:off x="636057" y="3836457"/>
            <a:ext cx="245791" cy="245791"/>
          </a:xfrm>
          <a:prstGeom prst="rect">
            <a:avLst/>
          </a:prstGeom>
        </p:spPr>
      </p:pic>
      <p:sp>
        <p:nvSpPr>
          <p:cNvPr id="14" name="Text 9"/>
          <p:cNvSpPr/>
          <p:nvPr/>
        </p:nvSpPr>
        <p:spPr>
          <a:xfrm>
            <a:off x="1234440" y="3657600"/>
            <a:ext cx="7406640" cy="292608"/>
          </a:xfrm>
          <a:prstGeom prst="rect">
            <a:avLst/>
          </a:prstGeom>
          <a:noFill/>
          <a:ln/>
        </p:spPr>
        <p:txBody>
          <a:bodyPr wrap="square" lIns="0" tIns="0" rIns="0" bIns="0" rtlCol="0" anchor="ctr"/>
          <a:lstStyle/>
          <a:p>
            <a:pPr marL="0" indent="0">
              <a:buNone/>
            </a:pPr>
            <a:r>
              <a:rPr lang="en-US" sz="1400" b="1" dirty="0">
                <a:solidFill>
                  <a:srgbClr val="263640"/>
                </a:solidFill>
                <a:latin typeface="Calibri" pitchFamily="34" charset="0"/>
                <a:ea typeface="Calibri" pitchFamily="34" charset="-122"/>
                <a:cs typeface="Calibri" pitchFamily="34" charset="-120"/>
              </a:rPr>
              <a:t>Revalorizar la educación técnico-profesional</a:t>
            </a:r>
            <a:endParaRPr lang="en-US" sz="1400" dirty="0"/>
          </a:p>
        </p:txBody>
      </p:sp>
      <p:sp>
        <p:nvSpPr>
          <p:cNvPr id="15" name="Text 10"/>
          <p:cNvSpPr/>
          <p:nvPr/>
        </p:nvSpPr>
        <p:spPr>
          <a:xfrm>
            <a:off x="1234440" y="3959352"/>
            <a:ext cx="7406640" cy="685800"/>
          </a:xfrm>
          <a:prstGeom prst="rect">
            <a:avLst/>
          </a:prstGeom>
          <a:noFill/>
          <a:ln/>
        </p:spPr>
        <p:txBody>
          <a:bodyPr wrap="square" lIns="0" tIns="0" rIns="0" bIns="0" rtlCol="0" anchor="ctr"/>
          <a:lstStyle/>
          <a:p>
            <a:pPr marL="0" indent="0">
              <a:buNone/>
            </a:pPr>
            <a:r>
              <a:rPr lang="en-US" sz="1150" dirty="0">
                <a:solidFill>
                  <a:srgbClr val="5B6770"/>
                </a:solidFill>
                <a:latin typeface="Calibri" pitchFamily="34" charset="0"/>
                <a:ea typeface="Calibri" pitchFamily="34" charset="-122"/>
                <a:cs typeface="Calibri" pitchFamily="34" charset="-120"/>
              </a:rPr>
              <a:t>Comunicar beneficios concretos —empleabilidad, certificación, continuidad de estudios— para ampliar las vocaciones técnicas que los sectores estratégicos necesitan.</a:t>
            </a:r>
            <a:endParaRPr lang="en-US" sz="11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263640"/>
        </a:solidFill>
        <a:effectLst/>
      </p:bgPr>
    </p:bg>
    <p:spTree>
      <p:nvGrpSpPr>
        <p:cNvPr id="1" name=""/>
        <p:cNvGrpSpPr/>
        <p:nvPr/>
      </p:nvGrpSpPr>
      <p:grpSpPr>
        <a:xfrm>
          <a:off x="0" y="0"/>
          <a:ext cx="0" cy="0"/>
          <a:chOff x="0" y="0"/>
          <a:chExt cx="0" cy="0"/>
        </a:xfrm>
      </p:grpSpPr>
      <p:sp>
        <p:nvSpPr>
          <p:cNvPr id="2" name="Text 0"/>
          <p:cNvSpPr/>
          <p:nvPr/>
        </p:nvSpPr>
        <p:spPr>
          <a:xfrm>
            <a:off x="548640" y="502920"/>
            <a:ext cx="5486400" cy="457200"/>
          </a:xfrm>
          <a:prstGeom prst="rect">
            <a:avLst/>
          </a:prstGeom>
          <a:noFill/>
          <a:ln/>
        </p:spPr>
        <p:txBody>
          <a:bodyPr wrap="square" lIns="0" tIns="0" rIns="0" bIns="0" rtlCol="0" anchor="ctr"/>
          <a:lstStyle/>
          <a:p>
            <a:pPr marL="0" indent="0">
              <a:buNone/>
            </a:pPr>
            <a:r>
              <a:rPr lang="en-US" sz="1500" b="1" kern="0" spc="300" dirty="0">
                <a:solidFill>
                  <a:srgbClr val="B05A2E"/>
                </a:solidFill>
                <a:latin typeface="Calibri" pitchFamily="34" charset="0"/>
                <a:ea typeface="Calibri" pitchFamily="34" charset="-122"/>
                <a:cs typeface="Calibri" pitchFamily="34" charset="-120"/>
              </a:rPr>
              <a:t>Tres mensajes finales</a:t>
            </a:r>
            <a:endParaRPr lang="en-US" sz="1500" dirty="0"/>
          </a:p>
        </p:txBody>
      </p:sp>
      <p:sp>
        <p:nvSpPr>
          <p:cNvPr id="3" name="Shape 1"/>
          <p:cNvSpPr/>
          <p:nvPr/>
        </p:nvSpPr>
        <p:spPr>
          <a:xfrm>
            <a:off x="548640" y="1225296"/>
            <a:ext cx="502920" cy="502920"/>
          </a:xfrm>
          <a:prstGeom prst="ellipse">
            <a:avLst/>
          </a:prstGeom>
          <a:solidFill>
            <a:srgbClr val="B05A2E"/>
          </a:solidFill>
          <a:ln/>
        </p:spPr>
        <p:txBody>
          <a:bodyPr/>
          <a:lstStyle/>
          <a:p>
            <a:endParaRPr lang="es-ES_tradnl"/>
          </a:p>
        </p:txBody>
      </p:sp>
      <p:sp>
        <p:nvSpPr>
          <p:cNvPr id="4" name="Text 2"/>
          <p:cNvSpPr/>
          <p:nvPr/>
        </p:nvSpPr>
        <p:spPr>
          <a:xfrm>
            <a:off x="548640" y="1225296"/>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5" name="Text 3"/>
          <p:cNvSpPr/>
          <p:nvPr/>
        </p:nvSpPr>
        <p:spPr>
          <a:xfrm>
            <a:off x="1280160" y="1188720"/>
            <a:ext cx="7315200" cy="347472"/>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Construir sobre lo que ya existe y ya decide</a:t>
            </a:r>
            <a:endParaRPr lang="en-US" sz="1600" dirty="0"/>
          </a:p>
        </p:txBody>
      </p:sp>
      <p:sp>
        <p:nvSpPr>
          <p:cNvPr id="6" name="Text 4"/>
          <p:cNvSpPr/>
          <p:nvPr/>
        </p:nvSpPr>
        <p:spPr>
          <a:xfrm>
            <a:off x="1280160" y="1554480"/>
            <a:ext cx="7315200" cy="548640"/>
          </a:xfrm>
          <a:prstGeom prst="rect">
            <a:avLst/>
          </a:prstGeom>
          <a:noFill/>
          <a:ln/>
        </p:spPr>
        <p:txBody>
          <a:bodyPr wrap="square" lIns="0" tIns="0" rIns="0" bIns="0" rtlCol="0" anchor="ctr"/>
          <a:lstStyle/>
          <a:p>
            <a:pPr marL="0" indent="0">
              <a:buNone/>
            </a:pPr>
            <a:r>
              <a:rPr lang="en-US" sz="1250" dirty="0">
                <a:solidFill>
                  <a:srgbClr val="C9D4DA"/>
                </a:solidFill>
                <a:latin typeface="Calibri" pitchFamily="34" charset="0"/>
                <a:ea typeface="Calibri" pitchFamily="34" charset="-122"/>
                <a:cs typeface="Calibri" pitchFamily="34" charset="-120"/>
              </a:rPr>
              <a:t>Los CDPR asignan presupuesto año a año sobre 33 instrumentos de CORFO y Sercotec en 16 regiones: la propuesta amplía ese ámbito hacia encadenamientos y formación dual.</a:t>
            </a:r>
            <a:endParaRPr lang="en-US" sz="1250" dirty="0"/>
          </a:p>
        </p:txBody>
      </p:sp>
      <p:sp>
        <p:nvSpPr>
          <p:cNvPr id="7" name="Shape 5"/>
          <p:cNvSpPr/>
          <p:nvPr/>
        </p:nvSpPr>
        <p:spPr>
          <a:xfrm>
            <a:off x="548640" y="2304288"/>
            <a:ext cx="502920" cy="502920"/>
          </a:xfrm>
          <a:prstGeom prst="ellipse">
            <a:avLst/>
          </a:prstGeom>
          <a:solidFill>
            <a:srgbClr val="B05A2E"/>
          </a:solidFill>
          <a:ln/>
        </p:spPr>
        <p:txBody>
          <a:bodyPr/>
          <a:lstStyle/>
          <a:p>
            <a:endParaRPr lang="es-ES_tradnl"/>
          </a:p>
        </p:txBody>
      </p:sp>
      <p:sp>
        <p:nvSpPr>
          <p:cNvPr id="8" name="Text 6"/>
          <p:cNvSpPr/>
          <p:nvPr/>
        </p:nvSpPr>
        <p:spPr>
          <a:xfrm>
            <a:off x="548640" y="2304288"/>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9" name="Text 7"/>
          <p:cNvSpPr/>
          <p:nvPr/>
        </p:nvSpPr>
        <p:spPr>
          <a:xfrm>
            <a:off x="1280160" y="2267712"/>
            <a:ext cx="7315200" cy="347472"/>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La empresa ancla es el corazón del sistema</a:t>
            </a:r>
            <a:endParaRPr lang="en-US" sz="1600" dirty="0"/>
          </a:p>
        </p:txBody>
      </p:sp>
      <p:sp>
        <p:nvSpPr>
          <p:cNvPr id="10" name="Text 8"/>
          <p:cNvSpPr/>
          <p:nvPr/>
        </p:nvSpPr>
        <p:spPr>
          <a:xfrm>
            <a:off x="1280160" y="2633472"/>
            <a:ext cx="7315200" cy="548640"/>
          </a:xfrm>
          <a:prstGeom prst="rect">
            <a:avLst/>
          </a:prstGeom>
          <a:noFill/>
          <a:ln/>
        </p:spPr>
        <p:txBody>
          <a:bodyPr wrap="square" lIns="0" tIns="0" rIns="0" bIns="0" rtlCol="0" anchor="ctr"/>
          <a:lstStyle/>
          <a:p>
            <a:pPr marL="0" indent="0">
              <a:buNone/>
            </a:pPr>
            <a:r>
              <a:rPr lang="en-US" sz="1250" dirty="0">
                <a:solidFill>
                  <a:srgbClr val="C9D4DA"/>
                </a:solidFill>
                <a:latin typeface="Calibri" pitchFamily="34" charset="0"/>
                <a:ea typeface="Calibri" pitchFamily="34" charset="-122"/>
                <a:cs typeface="Calibri" pitchFamily="34" charset="-120"/>
              </a:rPr>
              <a:t>Formar talento y desarrollar proveedores no es responsabilidad social: es competitividad de la propia cadena de valor.</a:t>
            </a:r>
            <a:endParaRPr lang="en-US" sz="1250" dirty="0"/>
          </a:p>
        </p:txBody>
      </p:sp>
      <p:sp>
        <p:nvSpPr>
          <p:cNvPr id="11" name="Shape 9"/>
          <p:cNvSpPr/>
          <p:nvPr/>
        </p:nvSpPr>
        <p:spPr>
          <a:xfrm>
            <a:off x="548640" y="3383280"/>
            <a:ext cx="502920" cy="502920"/>
          </a:xfrm>
          <a:prstGeom prst="ellipse">
            <a:avLst/>
          </a:prstGeom>
          <a:solidFill>
            <a:srgbClr val="B05A2E"/>
          </a:solidFill>
          <a:ln/>
        </p:spPr>
        <p:txBody>
          <a:bodyPr/>
          <a:lstStyle/>
          <a:p>
            <a:endParaRPr lang="es-ES_tradnl"/>
          </a:p>
        </p:txBody>
      </p:sp>
      <p:sp>
        <p:nvSpPr>
          <p:cNvPr id="12" name="Text 10"/>
          <p:cNvSpPr/>
          <p:nvPr/>
        </p:nvSpPr>
        <p:spPr>
          <a:xfrm>
            <a:off x="548640" y="338328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3" name="Text 11"/>
          <p:cNvSpPr/>
          <p:nvPr/>
        </p:nvSpPr>
        <p:spPr>
          <a:xfrm>
            <a:off x="1280160" y="3346704"/>
            <a:ext cx="7315200" cy="347472"/>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Pilotos ahora, legislación después</a:t>
            </a:r>
            <a:endParaRPr lang="en-US" sz="1600" dirty="0"/>
          </a:p>
        </p:txBody>
      </p:sp>
      <p:sp>
        <p:nvSpPr>
          <p:cNvPr id="14" name="Text 12"/>
          <p:cNvSpPr/>
          <p:nvPr/>
        </p:nvSpPr>
        <p:spPr>
          <a:xfrm>
            <a:off x="1280160" y="3712464"/>
            <a:ext cx="7315200" cy="548640"/>
          </a:xfrm>
          <a:prstGeom prst="rect">
            <a:avLst/>
          </a:prstGeom>
          <a:noFill/>
          <a:ln/>
        </p:spPr>
        <p:txBody>
          <a:bodyPr wrap="square" lIns="0" tIns="0" rIns="0" bIns="0" rtlCol="0" anchor="ctr"/>
          <a:lstStyle/>
          <a:p>
            <a:pPr marL="0" indent="0">
              <a:buNone/>
            </a:pPr>
            <a:r>
              <a:rPr lang="en-US" sz="1250" dirty="0">
                <a:solidFill>
                  <a:srgbClr val="C9D4DA"/>
                </a:solidFill>
                <a:latin typeface="Calibri" pitchFamily="34" charset="0"/>
                <a:ea typeface="Calibri" pitchFamily="34" charset="-122"/>
                <a:cs typeface="Calibri" pitchFamily="34" charset="-120"/>
              </a:rPr>
              <a:t>Comenzar por clústeres con masa crítica —cobre, litio, hidrógeno verde, madera— y escalar sobre resultados y confianza.</a:t>
            </a:r>
            <a:endParaRPr lang="en-US" sz="1250" dirty="0"/>
          </a:p>
        </p:txBody>
      </p:sp>
      <p:sp>
        <p:nvSpPr>
          <p:cNvPr id="15" name="Text 13"/>
          <p:cNvSpPr/>
          <p:nvPr/>
        </p:nvSpPr>
        <p:spPr>
          <a:xfrm>
            <a:off x="548640" y="4572000"/>
            <a:ext cx="8046720" cy="365760"/>
          </a:xfrm>
          <a:prstGeom prst="rect">
            <a:avLst/>
          </a:prstGeom>
          <a:noFill/>
          <a:ln/>
        </p:spPr>
        <p:txBody>
          <a:bodyPr wrap="square" lIns="0" tIns="0" rIns="0" bIns="0" rtlCol="0" anchor="ctr"/>
          <a:lstStyle/>
          <a:p>
            <a:pPr marL="0" indent="0">
              <a:buNone/>
            </a:pPr>
            <a:r>
              <a:rPr lang="en-US" sz="1300" i="1" dirty="0">
                <a:solidFill>
                  <a:srgbClr val="9FB0BA"/>
                </a:solidFill>
                <a:latin typeface="Calibri" pitchFamily="34" charset="0"/>
                <a:ea typeface="Calibri" pitchFamily="34" charset="-122"/>
                <a:cs typeface="Calibri" pitchFamily="34" charset="-120"/>
              </a:rPr>
              <a:t>Gracias — José Miguel Benavente</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137</TotalTime>
  <Words>3098</Words>
  <Application>Microsoft Macintosh PowerPoint</Application>
  <PresentationFormat>Presentación en pantalla (16:9)</PresentationFormat>
  <Paragraphs>245</Paragraphs>
  <Slides>19</Slides>
  <Notes>19</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19</vt:i4>
      </vt:variant>
    </vt:vector>
  </HeadingPairs>
  <TitlesOfParts>
    <vt:vector size="23" baseType="lpstr">
      <vt:lpstr>Arial</vt:lpstr>
      <vt:lpstr>Calibri</vt:lpstr>
      <vt:lpstr>Cambria</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Encadenamientos productivos y capital humano</dc:title>
  <dc:subject>PptxGenJS Presentation</dc:subject>
  <dc:creator>José Miguel Benavente</dc:creator>
  <cp:lastModifiedBy>Magdalena Larrain</cp:lastModifiedBy>
  <cp:revision>3</cp:revision>
  <dcterms:created xsi:type="dcterms:W3CDTF">2026-07-03T01:10:09Z</dcterms:created>
  <dcterms:modified xsi:type="dcterms:W3CDTF">2026-08-03T21:02:16Z</dcterms:modified>
</cp:coreProperties>
</file>